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layout1.xml" ContentType="application/vnd.openxmlformats-officedocument.drawingml.diagramLayout+xml"/>
  <Default Extension="xlsx" ContentType="application/vnd.openxmlformats-officedocument.spreadsheetml.sheet"/>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56" r:id="rId2"/>
    <p:sldId id="257" r:id="rId3"/>
    <p:sldId id="258" r:id="rId4"/>
    <p:sldId id="260" r:id="rId5"/>
    <p:sldId id="262" r:id="rId6"/>
    <p:sldId id="263" r:id="rId7"/>
    <p:sldId id="264" r:id="rId8"/>
    <p:sldId id="289" r:id="rId9"/>
    <p:sldId id="259" r:id="rId10"/>
    <p:sldId id="287" r:id="rId11"/>
    <p:sldId id="267" r:id="rId12"/>
    <p:sldId id="268" r:id="rId13"/>
    <p:sldId id="269" r:id="rId14"/>
    <p:sldId id="270" r:id="rId15"/>
    <p:sldId id="277" r:id="rId16"/>
    <p:sldId id="288" r:id="rId17"/>
    <p:sldId id="286" r:id="rId18"/>
    <p:sldId id="283" r:id="rId19"/>
    <p:sldId id="285" r:id="rId20"/>
    <p:sldId id="292" r:id="rId21"/>
    <p:sldId id="291" r:id="rId22"/>
    <p:sldId id="278" r:id="rId23"/>
    <p:sldId id="281" r:id="rId24"/>
    <p:sldId id="290" r:id="rId25"/>
    <p:sldId id="28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86022" autoAdjust="0"/>
  </p:normalViewPr>
  <p:slideViewPr>
    <p:cSldViewPr>
      <p:cViewPr varScale="1">
        <p:scale>
          <a:sx n="62" d="100"/>
          <a:sy n="62" d="100"/>
        </p:scale>
        <p:origin x="-726" y="-90"/>
      </p:cViewPr>
      <p:guideLst>
        <p:guide orient="horz" pos="2160"/>
        <p:guide pos="2880"/>
      </p:guideLst>
    </p:cSldViewPr>
  </p:slideViewPr>
  <p:outlineViewPr>
    <p:cViewPr>
      <p:scale>
        <a:sx n="33" d="100"/>
        <a:sy n="33" d="100"/>
      </p:scale>
      <p:origin x="0" y="1064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830"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stacked"/>
        <c:ser>
          <c:idx val="0"/>
          <c:order val="0"/>
          <c:tx>
            <c:strRef>
              <c:f>Sheet1!$B$1</c:f>
              <c:strCache>
                <c:ptCount val="1"/>
                <c:pt idx="0">
                  <c:v>% Students Taking Remedial Courses</c:v>
                </c:pt>
              </c:strCache>
            </c:strRef>
          </c:tx>
          <c:cat>
            <c:numRef>
              <c:f>Sheet1!$A$2:$A$5</c:f>
              <c:numCache>
                <c:formatCode>General</c:formatCode>
                <c:ptCount val="4"/>
                <c:pt idx="0">
                  <c:v>2010</c:v>
                </c:pt>
                <c:pt idx="1">
                  <c:v>2011</c:v>
                </c:pt>
                <c:pt idx="2">
                  <c:v>2012</c:v>
                </c:pt>
              </c:numCache>
            </c:numRef>
          </c:cat>
          <c:val>
            <c:numRef>
              <c:f>Sheet1!$B$2:$B$5</c:f>
              <c:numCache>
                <c:formatCode>General</c:formatCode>
                <c:ptCount val="4"/>
                <c:pt idx="0">
                  <c:v>34</c:v>
                </c:pt>
                <c:pt idx="1">
                  <c:v>34</c:v>
                </c:pt>
                <c:pt idx="2">
                  <c:v>33</c:v>
                </c:pt>
              </c:numCache>
            </c:numRef>
          </c:val>
        </c:ser>
        <c:ser>
          <c:idx val="1"/>
          <c:order val="1"/>
          <c:tx>
            <c:strRef>
              <c:f>Sheet1!$C$1</c:f>
              <c:strCache>
                <c:ptCount val="1"/>
                <c:pt idx="0">
                  <c:v>% College Students</c:v>
                </c:pt>
              </c:strCache>
            </c:strRef>
          </c:tx>
          <c:cat>
            <c:numRef>
              <c:f>Sheet1!$A$2:$A$5</c:f>
              <c:numCache>
                <c:formatCode>General</c:formatCode>
                <c:ptCount val="4"/>
                <c:pt idx="0">
                  <c:v>2010</c:v>
                </c:pt>
                <c:pt idx="1">
                  <c:v>2011</c:v>
                </c:pt>
                <c:pt idx="2">
                  <c:v>2012</c:v>
                </c:pt>
              </c:numCache>
            </c:numRef>
          </c:cat>
          <c:val>
            <c:numRef>
              <c:f>Sheet1!$C$2:$C$5</c:f>
              <c:numCache>
                <c:formatCode>General</c:formatCode>
                <c:ptCount val="4"/>
                <c:pt idx="0">
                  <c:v>66</c:v>
                </c:pt>
                <c:pt idx="1">
                  <c:v>66</c:v>
                </c:pt>
                <c:pt idx="2">
                  <c:v>67</c:v>
                </c:pt>
              </c:numCache>
            </c:numRef>
          </c:val>
        </c:ser>
        <c:ser>
          <c:idx val="2"/>
          <c:order val="2"/>
          <c:tx>
            <c:strRef>
              <c:f>Sheet1!$D$1</c:f>
              <c:strCache>
                <c:ptCount val="1"/>
                <c:pt idx="0">
                  <c:v>Column1</c:v>
                </c:pt>
              </c:strCache>
            </c:strRef>
          </c:tx>
          <c:cat>
            <c:numRef>
              <c:f>Sheet1!$A$2:$A$5</c:f>
              <c:numCache>
                <c:formatCode>General</c:formatCode>
                <c:ptCount val="4"/>
                <c:pt idx="0">
                  <c:v>2010</c:v>
                </c:pt>
                <c:pt idx="1">
                  <c:v>2011</c:v>
                </c:pt>
                <c:pt idx="2">
                  <c:v>2012</c:v>
                </c:pt>
              </c:numCache>
            </c:numRef>
          </c:cat>
          <c:val>
            <c:numRef>
              <c:f>Sheet1!$D$2:$D$5</c:f>
              <c:numCache>
                <c:formatCode>General</c:formatCode>
                <c:ptCount val="4"/>
              </c:numCache>
            </c:numRef>
          </c:val>
        </c:ser>
        <c:overlap val="100"/>
        <c:axId val="218545536"/>
        <c:axId val="218547328"/>
      </c:barChart>
      <c:catAx>
        <c:axId val="218545536"/>
        <c:scaling>
          <c:orientation val="minMax"/>
        </c:scaling>
        <c:axPos val="b"/>
        <c:numFmt formatCode="General" sourceLinked="1"/>
        <c:tickLblPos val="nextTo"/>
        <c:crossAx val="218547328"/>
        <c:crosses val="autoZero"/>
        <c:auto val="1"/>
        <c:lblAlgn val="ctr"/>
        <c:lblOffset val="100"/>
      </c:catAx>
      <c:valAx>
        <c:axId val="218547328"/>
        <c:scaling>
          <c:orientation val="minMax"/>
        </c:scaling>
        <c:axPos val="l"/>
        <c:majorGridlines/>
        <c:numFmt formatCode="General" sourceLinked="1"/>
        <c:tickLblPos val="nextTo"/>
        <c:crossAx val="218545536"/>
        <c:crosses val="autoZero"/>
        <c:crossBetween val="between"/>
      </c:valAx>
    </c:plotArea>
    <c:legend>
      <c:legendPos val="r"/>
      <c:legendEntry>
        <c:idx val="0"/>
        <c:delete val="1"/>
      </c:legendEntry>
      <c:layout>
        <c:manualLayout>
          <c:xMode val="edge"/>
          <c:yMode val="edge"/>
          <c:x val="0.72370710605618804"/>
          <c:y val="0.42211790065451282"/>
          <c:w val="0.26703363468455327"/>
          <c:h val="0.23433289224856677"/>
        </c:manualLayout>
      </c:layout>
    </c:legend>
    <c:plotVisOnly val="1"/>
    <c:dispBlanksAs val="gap"/>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BB4668-96DD-4E5E-A4F4-A8247E4CCB5F}"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C62CD2E0-B755-4F78-BDCA-DC3E6BF42746}">
      <dgm:prSet phldrT="[Text]"/>
      <dgm:spPr/>
      <dgm:t>
        <a:bodyPr/>
        <a:lstStyle/>
        <a:p>
          <a:r>
            <a:rPr lang="en-US" b="1" dirty="0" smtClean="0"/>
            <a:t>Social Studies</a:t>
          </a:r>
        </a:p>
        <a:p>
          <a:r>
            <a:rPr lang="en-US" b="1" dirty="0" smtClean="0"/>
            <a:t>Special Education</a:t>
          </a:r>
          <a:endParaRPr lang="en-US" b="1" dirty="0"/>
        </a:p>
      </dgm:t>
    </dgm:pt>
    <dgm:pt modelId="{EBEA56CA-95AC-432F-B83D-0CA9CABA805E}" type="parTrans" cxnId="{663DB2E1-F0D4-483B-A60E-87459ED3A58B}">
      <dgm:prSet/>
      <dgm:spPr/>
      <dgm:t>
        <a:bodyPr/>
        <a:lstStyle/>
        <a:p>
          <a:endParaRPr lang="en-US"/>
        </a:p>
      </dgm:t>
    </dgm:pt>
    <dgm:pt modelId="{013589CD-F655-4BFD-8155-8F77EA0B383C}" type="sibTrans" cxnId="{663DB2E1-F0D4-483B-A60E-87459ED3A58B}">
      <dgm:prSet/>
      <dgm:spPr/>
      <dgm:t>
        <a:bodyPr/>
        <a:lstStyle/>
        <a:p>
          <a:endParaRPr lang="en-US"/>
        </a:p>
      </dgm:t>
    </dgm:pt>
    <dgm:pt modelId="{52549197-797B-4AAC-AD35-AB7D3056302E}">
      <dgm:prSet phldrT="[Text]"/>
      <dgm:spPr/>
      <dgm:t>
        <a:bodyPr/>
        <a:lstStyle/>
        <a:p>
          <a:r>
            <a:rPr lang="en-US" b="1" dirty="0" smtClean="0"/>
            <a:t>Math</a:t>
          </a:r>
        </a:p>
        <a:p>
          <a:r>
            <a:rPr lang="en-US" b="1" dirty="0" smtClean="0"/>
            <a:t>K-2, 3-5, 6-8, 9-12</a:t>
          </a:r>
          <a:endParaRPr lang="en-US" b="1" dirty="0"/>
        </a:p>
      </dgm:t>
    </dgm:pt>
    <dgm:pt modelId="{452768DB-E096-41D7-A713-CF209B4F36C7}" type="parTrans" cxnId="{C0E28DBA-C51F-42C8-9FC4-AAEFA9C9590C}">
      <dgm:prSet/>
      <dgm:spPr/>
      <dgm:t>
        <a:bodyPr/>
        <a:lstStyle/>
        <a:p>
          <a:endParaRPr lang="en-US"/>
        </a:p>
      </dgm:t>
    </dgm:pt>
    <dgm:pt modelId="{9FF0A5A4-7890-4E16-A864-B5F7923AA5F9}" type="sibTrans" cxnId="{C0E28DBA-C51F-42C8-9FC4-AAEFA9C9590C}">
      <dgm:prSet/>
      <dgm:spPr/>
      <dgm:t>
        <a:bodyPr/>
        <a:lstStyle/>
        <a:p>
          <a:endParaRPr lang="en-US"/>
        </a:p>
      </dgm:t>
    </dgm:pt>
    <dgm:pt modelId="{8DA3B9A5-D33E-499D-8A53-76F0AD426E13}">
      <dgm:prSet phldrT="[Text]"/>
      <dgm:spPr/>
      <dgm:t>
        <a:bodyPr/>
        <a:lstStyle/>
        <a:p>
          <a:r>
            <a:rPr lang="en-US" b="1" dirty="0" smtClean="0"/>
            <a:t>Library</a:t>
          </a:r>
        </a:p>
        <a:p>
          <a:r>
            <a:rPr lang="en-US" b="1" dirty="0" smtClean="0"/>
            <a:t>Media</a:t>
          </a:r>
          <a:endParaRPr lang="en-US" b="1" dirty="0"/>
        </a:p>
      </dgm:t>
    </dgm:pt>
    <dgm:pt modelId="{9330E645-D670-4F62-B7D5-696D5907BCAF}" type="parTrans" cxnId="{1A7B3E1D-9BDD-4BE5-9B58-32432781F5EA}">
      <dgm:prSet/>
      <dgm:spPr/>
      <dgm:t>
        <a:bodyPr/>
        <a:lstStyle/>
        <a:p>
          <a:endParaRPr lang="en-US"/>
        </a:p>
      </dgm:t>
    </dgm:pt>
    <dgm:pt modelId="{61AE9EA7-706E-4437-A0F1-70EDEB07924A}" type="sibTrans" cxnId="{1A7B3E1D-9BDD-4BE5-9B58-32432781F5EA}">
      <dgm:prSet/>
      <dgm:spPr/>
      <dgm:t>
        <a:bodyPr/>
        <a:lstStyle/>
        <a:p>
          <a:endParaRPr lang="en-US"/>
        </a:p>
      </dgm:t>
    </dgm:pt>
    <dgm:pt modelId="{08E92BE8-38C7-41B6-B58D-BC15A348EEB8}">
      <dgm:prSet phldrT="[Text]"/>
      <dgm:spPr/>
      <dgm:t>
        <a:bodyPr/>
        <a:lstStyle/>
        <a:p>
          <a:r>
            <a:rPr lang="en-US" b="1" dirty="0" smtClean="0"/>
            <a:t>Career Tech</a:t>
          </a:r>
        </a:p>
        <a:p>
          <a:r>
            <a:rPr lang="en-US" b="1" dirty="0" smtClean="0"/>
            <a:t>Science</a:t>
          </a:r>
        </a:p>
      </dgm:t>
    </dgm:pt>
    <dgm:pt modelId="{2971BC43-9BDB-4415-8115-DD0C974E086C}" type="parTrans" cxnId="{C2B4FAF6-A467-4DD6-9568-5E873F5A7CB2}">
      <dgm:prSet/>
      <dgm:spPr/>
      <dgm:t>
        <a:bodyPr/>
        <a:lstStyle/>
        <a:p>
          <a:endParaRPr lang="en-US"/>
        </a:p>
      </dgm:t>
    </dgm:pt>
    <dgm:pt modelId="{58983DC0-7ED8-4F0D-A985-BD7BD5455322}" type="sibTrans" cxnId="{C2B4FAF6-A467-4DD6-9568-5E873F5A7CB2}">
      <dgm:prSet/>
      <dgm:spPr/>
      <dgm:t>
        <a:bodyPr/>
        <a:lstStyle/>
        <a:p>
          <a:endParaRPr lang="en-US"/>
        </a:p>
      </dgm:t>
    </dgm:pt>
    <dgm:pt modelId="{CAE71DB8-7F91-420E-BAD4-026834674AD6}">
      <dgm:prSet phldrT="[Text]"/>
      <dgm:spPr/>
      <dgm:t>
        <a:bodyPr/>
        <a:lstStyle/>
        <a:p>
          <a:r>
            <a:rPr lang="en-US" b="1" dirty="0" smtClean="0"/>
            <a:t>Reading</a:t>
          </a:r>
        </a:p>
        <a:p>
          <a:r>
            <a:rPr lang="en-US" b="1" dirty="0" smtClean="0"/>
            <a:t>K-2, 3-5, 6-8, 9-12</a:t>
          </a:r>
          <a:endParaRPr lang="en-US" b="1" dirty="0"/>
        </a:p>
      </dgm:t>
    </dgm:pt>
    <dgm:pt modelId="{D5095D81-C1DD-4D28-A5BF-BEEFC6E678E0}" type="parTrans" cxnId="{953FBD43-96D8-4795-B322-1AAB2BB773B7}">
      <dgm:prSet/>
      <dgm:spPr/>
      <dgm:t>
        <a:bodyPr/>
        <a:lstStyle/>
        <a:p>
          <a:endParaRPr lang="en-US"/>
        </a:p>
      </dgm:t>
    </dgm:pt>
    <dgm:pt modelId="{3073B9D5-2520-4795-B55F-DF56446B6A7D}" type="sibTrans" cxnId="{953FBD43-96D8-4795-B322-1AAB2BB773B7}">
      <dgm:prSet/>
      <dgm:spPr/>
      <dgm:t>
        <a:bodyPr/>
        <a:lstStyle/>
        <a:p>
          <a:endParaRPr lang="en-US"/>
        </a:p>
      </dgm:t>
    </dgm:pt>
    <dgm:pt modelId="{F56C6575-002F-4BF6-BE8C-0D317BB3461B}" type="pres">
      <dgm:prSet presAssocID="{7BBB4668-96DD-4E5E-A4F4-A8247E4CCB5F}" presName="cycle" presStyleCnt="0">
        <dgm:presLayoutVars>
          <dgm:dir/>
          <dgm:resizeHandles val="exact"/>
        </dgm:presLayoutVars>
      </dgm:prSet>
      <dgm:spPr/>
      <dgm:t>
        <a:bodyPr/>
        <a:lstStyle/>
        <a:p>
          <a:endParaRPr lang="en-US"/>
        </a:p>
      </dgm:t>
    </dgm:pt>
    <dgm:pt modelId="{94428310-DD31-4FF1-9EC4-19E7B89D94C7}" type="pres">
      <dgm:prSet presAssocID="{C62CD2E0-B755-4F78-BDCA-DC3E6BF42746}" presName="node" presStyleLbl="node1" presStyleIdx="0" presStyleCnt="5" custScaleX="125574" custScaleY="120286">
        <dgm:presLayoutVars>
          <dgm:bulletEnabled val="1"/>
        </dgm:presLayoutVars>
      </dgm:prSet>
      <dgm:spPr/>
      <dgm:t>
        <a:bodyPr/>
        <a:lstStyle/>
        <a:p>
          <a:endParaRPr lang="en-US"/>
        </a:p>
      </dgm:t>
    </dgm:pt>
    <dgm:pt modelId="{AE902646-3427-4B37-AB63-974DA83734E4}" type="pres">
      <dgm:prSet presAssocID="{C62CD2E0-B755-4F78-BDCA-DC3E6BF42746}" presName="spNode" presStyleCnt="0"/>
      <dgm:spPr/>
    </dgm:pt>
    <dgm:pt modelId="{60F8EB98-7B5F-435B-8EE8-A90BD3DB9061}" type="pres">
      <dgm:prSet presAssocID="{013589CD-F655-4BFD-8155-8F77EA0B383C}" presName="sibTrans" presStyleLbl="sibTrans1D1" presStyleIdx="0" presStyleCnt="5"/>
      <dgm:spPr/>
      <dgm:t>
        <a:bodyPr/>
        <a:lstStyle/>
        <a:p>
          <a:endParaRPr lang="en-US"/>
        </a:p>
      </dgm:t>
    </dgm:pt>
    <dgm:pt modelId="{593799CC-FB9C-43CA-A870-6E78F04993D7}" type="pres">
      <dgm:prSet presAssocID="{52549197-797B-4AAC-AD35-AB7D3056302E}" presName="node" presStyleLbl="node1" presStyleIdx="1" presStyleCnt="5" custScaleX="154885" custScaleY="175388" custRadScaleRad="104116" custRadScaleInc="39616">
        <dgm:presLayoutVars>
          <dgm:bulletEnabled val="1"/>
        </dgm:presLayoutVars>
      </dgm:prSet>
      <dgm:spPr/>
      <dgm:t>
        <a:bodyPr/>
        <a:lstStyle/>
        <a:p>
          <a:endParaRPr lang="en-US"/>
        </a:p>
      </dgm:t>
    </dgm:pt>
    <dgm:pt modelId="{88DE0B24-F2D9-4F1D-9536-BDDCAA0906D7}" type="pres">
      <dgm:prSet presAssocID="{52549197-797B-4AAC-AD35-AB7D3056302E}" presName="spNode" presStyleCnt="0"/>
      <dgm:spPr/>
    </dgm:pt>
    <dgm:pt modelId="{18BEE24E-46DC-4D07-97FB-DDA7D7B5E84F}" type="pres">
      <dgm:prSet presAssocID="{9FF0A5A4-7890-4E16-A864-B5F7923AA5F9}" presName="sibTrans" presStyleLbl="sibTrans1D1" presStyleIdx="1" presStyleCnt="5"/>
      <dgm:spPr/>
      <dgm:t>
        <a:bodyPr/>
        <a:lstStyle/>
        <a:p>
          <a:endParaRPr lang="en-US"/>
        </a:p>
      </dgm:t>
    </dgm:pt>
    <dgm:pt modelId="{32560B34-F423-4962-8D19-F0623E24251D}" type="pres">
      <dgm:prSet presAssocID="{8DA3B9A5-D33E-499D-8A53-76F0AD426E13}" presName="node" presStyleLbl="node1" presStyleIdx="2" presStyleCnt="5" custScaleX="119654" custScaleY="150340">
        <dgm:presLayoutVars>
          <dgm:bulletEnabled val="1"/>
        </dgm:presLayoutVars>
      </dgm:prSet>
      <dgm:spPr/>
      <dgm:t>
        <a:bodyPr/>
        <a:lstStyle/>
        <a:p>
          <a:endParaRPr lang="en-US"/>
        </a:p>
      </dgm:t>
    </dgm:pt>
    <dgm:pt modelId="{A13F06FB-D079-45B4-A9C7-D33C1EEFE421}" type="pres">
      <dgm:prSet presAssocID="{8DA3B9A5-D33E-499D-8A53-76F0AD426E13}" presName="spNode" presStyleCnt="0"/>
      <dgm:spPr/>
    </dgm:pt>
    <dgm:pt modelId="{A456A4D3-CC9C-49B2-B81D-B531BA461E34}" type="pres">
      <dgm:prSet presAssocID="{61AE9EA7-706E-4437-A0F1-70EDEB07924A}" presName="sibTrans" presStyleLbl="sibTrans1D1" presStyleIdx="2" presStyleCnt="5"/>
      <dgm:spPr/>
      <dgm:t>
        <a:bodyPr/>
        <a:lstStyle/>
        <a:p>
          <a:endParaRPr lang="en-US"/>
        </a:p>
      </dgm:t>
    </dgm:pt>
    <dgm:pt modelId="{3F49EA41-9BA8-4EA4-AC84-E638DE6271BF}" type="pres">
      <dgm:prSet presAssocID="{08E92BE8-38C7-41B6-B58D-BC15A348EEB8}" presName="node" presStyleLbl="node1" presStyleIdx="3" presStyleCnt="5" custScaleX="140290" custScaleY="148141">
        <dgm:presLayoutVars>
          <dgm:bulletEnabled val="1"/>
        </dgm:presLayoutVars>
      </dgm:prSet>
      <dgm:spPr/>
      <dgm:t>
        <a:bodyPr/>
        <a:lstStyle/>
        <a:p>
          <a:endParaRPr lang="en-US"/>
        </a:p>
      </dgm:t>
    </dgm:pt>
    <dgm:pt modelId="{8700BB57-25E4-43D7-B5D9-D0FAF94546EC}" type="pres">
      <dgm:prSet presAssocID="{08E92BE8-38C7-41B6-B58D-BC15A348EEB8}" presName="spNode" presStyleCnt="0"/>
      <dgm:spPr/>
    </dgm:pt>
    <dgm:pt modelId="{BD807363-D33A-4C9E-960B-B2E492A1F191}" type="pres">
      <dgm:prSet presAssocID="{58983DC0-7ED8-4F0D-A985-BD7BD5455322}" presName="sibTrans" presStyleLbl="sibTrans1D1" presStyleIdx="3" presStyleCnt="5"/>
      <dgm:spPr/>
      <dgm:t>
        <a:bodyPr/>
        <a:lstStyle/>
        <a:p>
          <a:endParaRPr lang="en-US"/>
        </a:p>
      </dgm:t>
    </dgm:pt>
    <dgm:pt modelId="{B3D4895A-A557-4538-A156-833D86715A4B}" type="pres">
      <dgm:prSet presAssocID="{CAE71DB8-7F91-420E-BAD4-026834674AD6}" presName="node" presStyleLbl="node1" presStyleIdx="4" presStyleCnt="5" custScaleX="141274" custScaleY="157825" custRadScaleRad="99957" custRadScaleInc="-27461">
        <dgm:presLayoutVars>
          <dgm:bulletEnabled val="1"/>
        </dgm:presLayoutVars>
      </dgm:prSet>
      <dgm:spPr/>
      <dgm:t>
        <a:bodyPr/>
        <a:lstStyle/>
        <a:p>
          <a:endParaRPr lang="en-US"/>
        </a:p>
      </dgm:t>
    </dgm:pt>
    <dgm:pt modelId="{9E7B81E5-D8EE-424D-8194-5959D23F9A1A}" type="pres">
      <dgm:prSet presAssocID="{CAE71DB8-7F91-420E-BAD4-026834674AD6}" presName="spNode" presStyleCnt="0"/>
      <dgm:spPr/>
    </dgm:pt>
    <dgm:pt modelId="{1184DB3F-B623-4356-98E5-B56238E07D11}" type="pres">
      <dgm:prSet presAssocID="{3073B9D5-2520-4795-B55F-DF56446B6A7D}" presName="sibTrans" presStyleLbl="sibTrans1D1" presStyleIdx="4" presStyleCnt="5"/>
      <dgm:spPr/>
      <dgm:t>
        <a:bodyPr/>
        <a:lstStyle/>
        <a:p>
          <a:endParaRPr lang="en-US"/>
        </a:p>
      </dgm:t>
    </dgm:pt>
  </dgm:ptLst>
  <dgm:cxnLst>
    <dgm:cxn modelId="{C0E28DBA-C51F-42C8-9FC4-AAEFA9C9590C}" srcId="{7BBB4668-96DD-4E5E-A4F4-A8247E4CCB5F}" destId="{52549197-797B-4AAC-AD35-AB7D3056302E}" srcOrd="1" destOrd="0" parTransId="{452768DB-E096-41D7-A713-CF209B4F36C7}" sibTransId="{9FF0A5A4-7890-4E16-A864-B5F7923AA5F9}"/>
    <dgm:cxn modelId="{C339FB71-16E6-4FAF-8C5C-F7BE8033F556}" type="presOf" srcId="{CAE71DB8-7F91-420E-BAD4-026834674AD6}" destId="{B3D4895A-A557-4538-A156-833D86715A4B}" srcOrd="0" destOrd="0" presId="urn:microsoft.com/office/officeart/2005/8/layout/cycle6"/>
    <dgm:cxn modelId="{32D6CF35-3FA8-459F-99DB-2A10264B6355}" type="presOf" srcId="{61AE9EA7-706E-4437-A0F1-70EDEB07924A}" destId="{A456A4D3-CC9C-49B2-B81D-B531BA461E34}" srcOrd="0" destOrd="0" presId="urn:microsoft.com/office/officeart/2005/8/layout/cycle6"/>
    <dgm:cxn modelId="{B7669F8B-020A-4DBB-B633-17348ECAFA8D}" type="presOf" srcId="{8DA3B9A5-D33E-499D-8A53-76F0AD426E13}" destId="{32560B34-F423-4962-8D19-F0623E24251D}" srcOrd="0" destOrd="0" presId="urn:microsoft.com/office/officeart/2005/8/layout/cycle6"/>
    <dgm:cxn modelId="{663DB2E1-F0D4-483B-A60E-87459ED3A58B}" srcId="{7BBB4668-96DD-4E5E-A4F4-A8247E4CCB5F}" destId="{C62CD2E0-B755-4F78-BDCA-DC3E6BF42746}" srcOrd="0" destOrd="0" parTransId="{EBEA56CA-95AC-432F-B83D-0CA9CABA805E}" sibTransId="{013589CD-F655-4BFD-8155-8F77EA0B383C}"/>
    <dgm:cxn modelId="{953FBD43-96D8-4795-B322-1AAB2BB773B7}" srcId="{7BBB4668-96DD-4E5E-A4F4-A8247E4CCB5F}" destId="{CAE71DB8-7F91-420E-BAD4-026834674AD6}" srcOrd="4" destOrd="0" parTransId="{D5095D81-C1DD-4D28-A5BF-BEEFC6E678E0}" sibTransId="{3073B9D5-2520-4795-B55F-DF56446B6A7D}"/>
    <dgm:cxn modelId="{9DC25BF2-3D90-4C86-B23C-225174698E67}" type="presOf" srcId="{08E92BE8-38C7-41B6-B58D-BC15A348EEB8}" destId="{3F49EA41-9BA8-4EA4-AC84-E638DE6271BF}" srcOrd="0" destOrd="0" presId="urn:microsoft.com/office/officeart/2005/8/layout/cycle6"/>
    <dgm:cxn modelId="{31A31309-13D4-49A8-B180-0BD97707D577}" type="presOf" srcId="{7BBB4668-96DD-4E5E-A4F4-A8247E4CCB5F}" destId="{F56C6575-002F-4BF6-BE8C-0D317BB3461B}" srcOrd="0" destOrd="0" presId="urn:microsoft.com/office/officeart/2005/8/layout/cycle6"/>
    <dgm:cxn modelId="{8001F77B-4E63-47EE-B6AA-3741EEDCE8D2}" type="presOf" srcId="{9FF0A5A4-7890-4E16-A864-B5F7923AA5F9}" destId="{18BEE24E-46DC-4D07-97FB-DDA7D7B5E84F}" srcOrd="0" destOrd="0" presId="urn:microsoft.com/office/officeart/2005/8/layout/cycle6"/>
    <dgm:cxn modelId="{819BA0AD-074D-4BDD-A026-74A8F4F531BB}" type="presOf" srcId="{013589CD-F655-4BFD-8155-8F77EA0B383C}" destId="{60F8EB98-7B5F-435B-8EE8-A90BD3DB9061}" srcOrd="0" destOrd="0" presId="urn:microsoft.com/office/officeart/2005/8/layout/cycle6"/>
    <dgm:cxn modelId="{DA92F616-5A7A-4FD3-9A08-F0DB57EF7963}" type="presOf" srcId="{C62CD2E0-B755-4F78-BDCA-DC3E6BF42746}" destId="{94428310-DD31-4FF1-9EC4-19E7B89D94C7}" srcOrd="0" destOrd="0" presId="urn:microsoft.com/office/officeart/2005/8/layout/cycle6"/>
    <dgm:cxn modelId="{C2B4FAF6-A467-4DD6-9568-5E873F5A7CB2}" srcId="{7BBB4668-96DD-4E5E-A4F4-A8247E4CCB5F}" destId="{08E92BE8-38C7-41B6-B58D-BC15A348EEB8}" srcOrd="3" destOrd="0" parTransId="{2971BC43-9BDB-4415-8115-DD0C974E086C}" sibTransId="{58983DC0-7ED8-4F0D-A985-BD7BD5455322}"/>
    <dgm:cxn modelId="{6DB38E27-ECB6-4FAE-BFAA-634417551574}" type="presOf" srcId="{52549197-797B-4AAC-AD35-AB7D3056302E}" destId="{593799CC-FB9C-43CA-A870-6E78F04993D7}" srcOrd="0" destOrd="0" presId="urn:microsoft.com/office/officeart/2005/8/layout/cycle6"/>
    <dgm:cxn modelId="{143B1177-11E9-4A26-814D-77D6615E1DE3}" type="presOf" srcId="{3073B9D5-2520-4795-B55F-DF56446B6A7D}" destId="{1184DB3F-B623-4356-98E5-B56238E07D11}" srcOrd="0" destOrd="0" presId="urn:microsoft.com/office/officeart/2005/8/layout/cycle6"/>
    <dgm:cxn modelId="{92F49D8D-30B0-42FE-A6A3-AF27EA8687CF}" type="presOf" srcId="{58983DC0-7ED8-4F0D-A985-BD7BD5455322}" destId="{BD807363-D33A-4C9E-960B-B2E492A1F191}" srcOrd="0" destOrd="0" presId="urn:microsoft.com/office/officeart/2005/8/layout/cycle6"/>
    <dgm:cxn modelId="{1A7B3E1D-9BDD-4BE5-9B58-32432781F5EA}" srcId="{7BBB4668-96DD-4E5E-A4F4-A8247E4CCB5F}" destId="{8DA3B9A5-D33E-499D-8A53-76F0AD426E13}" srcOrd="2" destOrd="0" parTransId="{9330E645-D670-4F62-B7D5-696D5907BCAF}" sibTransId="{61AE9EA7-706E-4437-A0F1-70EDEB07924A}"/>
    <dgm:cxn modelId="{96642641-B60A-414F-9C30-8CF32F6FA6B9}" type="presParOf" srcId="{F56C6575-002F-4BF6-BE8C-0D317BB3461B}" destId="{94428310-DD31-4FF1-9EC4-19E7B89D94C7}" srcOrd="0" destOrd="0" presId="urn:microsoft.com/office/officeart/2005/8/layout/cycle6"/>
    <dgm:cxn modelId="{DABBAF4A-1ACA-4F7C-989E-249AD25ABC04}" type="presParOf" srcId="{F56C6575-002F-4BF6-BE8C-0D317BB3461B}" destId="{AE902646-3427-4B37-AB63-974DA83734E4}" srcOrd="1" destOrd="0" presId="urn:microsoft.com/office/officeart/2005/8/layout/cycle6"/>
    <dgm:cxn modelId="{778D33F3-39F8-4BE2-9F7D-90F3826616B3}" type="presParOf" srcId="{F56C6575-002F-4BF6-BE8C-0D317BB3461B}" destId="{60F8EB98-7B5F-435B-8EE8-A90BD3DB9061}" srcOrd="2" destOrd="0" presId="urn:microsoft.com/office/officeart/2005/8/layout/cycle6"/>
    <dgm:cxn modelId="{D6619660-0D35-4633-8C98-F6838BDC0754}" type="presParOf" srcId="{F56C6575-002F-4BF6-BE8C-0D317BB3461B}" destId="{593799CC-FB9C-43CA-A870-6E78F04993D7}" srcOrd="3" destOrd="0" presId="urn:microsoft.com/office/officeart/2005/8/layout/cycle6"/>
    <dgm:cxn modelId="{6101EDD2-B367-41D2-B2EB-A35CF1CE38E0}" type="presParOf" srcId="{F56C6575-002F-4BF6-BE8C-0D317BB3461B}" destId="{88DE0B24-F2D9-4F1D-9536-BDDCAA0906D7}" srcOrd="4" destOrd="0" presId="urn:microsoft.com/office/officeart/2005/8/layout/cycle6"/>
    <dgm:cxn modelId="{ABEF52EF-EB8C-4410-8916-C57125364BB2}" type="presParOf" srcId="{F56C6575-002F-4BF6-BE8C-0D317BB3461B}" destId="{18BEE24E-46DC-4D07-97FB-DDA7D7B5E84F}" srcOrd="5" destOrd="0" presId="urn:microsoft.com/office/officeart/2005/8/layout/cycle6"/>
    <dgm:cxn modelId="{F6CC62C5-7F42-48D5-8071-987A96862BF3}" type="presParOf" srcId="{F56C6575-002F-4BF6-BE8C-0D317BB3461B}" destId="{32560B34-F423-4962-8D19-F0623E24251D}" srcOrd="6" destOrd="0" presId="urn:microsoft.com/office/officeart/2005/8/layout/cycle6"/>
    <dgm:cxn modelId="{76A063E8-202A-4547-AEE7-EC1558CA20D3}" type="presParOf" srcId="{F56C6575-002F-4BF6-BE8C-0D317BB3461B}" destId="{A13F06FB-D079-45B4-A9C7-D33C1EEFE421}" srcOrd="7" destOrd="0" presId="urn:microsoft.com/office/officeart/2005/8/layout/cycle6"/>
    <dgm:cxn modelId="{3510C125-3B2B-4677-8362-50A4421B70D0}" type="presParOf" srcId="{F56C6575-002F-4BF6-BE8C-0D317BB3461B}" destId="{A456A4D3-CC9C-49B2-B81D-B531BA461E34}" srcOrd="8" destOrd="0" presId="urn:microsoft.com/office/officeart/2005/8/layout/cycle6"/>
    <dgm:cxn modelId="{B5EDE83F-6347-4B9D-BD1F-BCC5BDEC0ABC}" type="presParOf" srcId="{F56C6575-002F-4BF6-BE8C-0D317BB3461B}" destId="{3F49EA41-9BA8-4EA4-AC84-E638DE6271BF}" srcOrd="9" destOrd="0" presId="urn:microsoft.com/office/officeart/2005/8/layout/cycle6"/>
    <dgm:cxn modelId="{8073A3F3-B3AF-46FD-864F-2490EB0176F8}" type="presParOf" srcId="{F56C6575-002F-4BF6-BE8C-0D317BB3461B}" destId="{8700BB57-25E4-43D7-B5D9-D0FAF94546EC}" srcOrd="10" destOrd="0" presId="urn:microsoft.com/office/officeart/2005/8/layout/cycle6"/>
    <dgm:cxn modelId="{5F1F3D57-5C09-43AD-975B-AF036C751003}" type="presParOf" srcId="{F56C6575-002F-4BF6-BE8C-0D317BB3461B}" destId="{BD807363-D33A-4C9E-960B-B2E492A1F191}" srcOrd="11" destOrd="0" presId="urn:microsoft.com/office/officeart/2005/8/layout/cycle6"/>
    <dgm:cxn modelId="{7227E5AF-6812-42E9-8501-0DC803D14E07}" type="presParOf" srcId="{F56C6575-002F-4BF6-BE8C-0D317BB3461B}" destId="{B3D4895A-A557-4538-A156-833D86715A4B}" srcOrd="12" destOrd="0" presId="urn:microsoft.com/office/officeart/2005/8/layout/cycle6"/>
    <dgm:cxn modelId="{F68C1DF1-8CA2-44E6-8A2D-C21E0381AD50}" type="presParOf" srcId="{F56C6575-002F-4BF6-BE8C-0D317BB3461B}" destId="{9E7B81E5-D8EE-424D-8194-5959D23F9A1A}" srcOrd="13" destOrd="0" presId="urn:microsoft.com/office/officeart/2005/8/layout/cycle6"/>
    <dgm:cxn modelId="{BCD63AD0-2946-44E6-925E-519AB3DD9F4F}" type="presParOf" srcId="{F56C6575-002F-4BF6-BE8C-0D317BB3461B}" destId="{1184DB3F-B623-4356-98E5-B56238E07D11}" srcOrd="14" destOrd="0" presId="urn:microsoft.com/office/officeart/2005/8/layout/cycle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168074-59E4-4B5B-A7DD-70C51A1C296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9BE96B1-D8B4-4FF7-9676-72E521011939}">
      <dgm:prSet phldrT="[Text]"/>
      <dgm:spPr/>
      <dgm:t>
        <a:bodyPr/>
        <a:lstStyle/>
        <a:p>
          <a:r>
            <a:rPr lang="en-US" dirty="0" smtClean="0">
              <a:solidFill>
                <a:schemeClr val="tx1"/>
              </a:solidFill>
              <a:latin typeface="+mj-lt"/>
              <a:ea typeface="Tahoma" panose="020B0604030504040204" pitchFamily="34" charset="0"/>
              <a:cs typeface="Tahoma" panose="020B0604030504040204" pitchFamily="34" charset="0"/>
            </a:rPr>
            <a:t>Awareness</a:t>
          </a:r>
          <a:endParaRPr lang="en-US" dirty="0">
            <a:solidFill>
              <a:schemeClr val="tx1"/>
            </a:solidFill>
            <a:latin typeface="+mj-lt"/>
            <a:ea typeface="Tahoma" panose="020B0604030504040204" pitchFamily="34" charset="0"/>
            <a:cs typeface="Tahoma" panose="020B0604030504040204" pitchFamily="34" charset="0"/>
          </a:endParaRPr>
        </a:p>
      </dgm:t>
    </dgm:pt>
    <dgm:pt modelId="{E8D308DA-177E-4547-9AB2-03B7055EFD25}" type="parTrans" cxnId="{9827EC6B-4796-4F16-B9E0-1C4FC9542731}">
      <dgm:prSet/>
      <dgm:spPr/>
      <dgm:t>
        <a:bodyPr/>
        <a:lstStyle/>
        <a:p>
          <a:endParaRPr lang="en-US"/>
        </a:p>
      </dgm:t>
    </dgm:pt>
    <dgm:pt modelId="{5F3D002C-8D33-4A68-BD96-DB06AEBA7FC8}" type="sibTrans" cxnId="{9827EC6B-4796-4F16-B9E0-1C4FC9542731}">
      <dgm:prSet/>
      <dgm:spPr/>
      <dgm:t>
        <a:bodyPr/>
        <a:lstStyle/>
        <a:p>
          <a:endParaRPr lang="en-US"/>
        </a:p>
      </dgm:t>
    </dgm:pt>
    <dgm:pt modelId="{5CA79EB8-6779-440A-81D6-D27C9D1AF988}">
      <dgm:prSet phldrT="[Text]" custT="1"/>
      <dgm:spPr/>
      <dgm:t>
        <a:bodyPr/>
        <a:lstStyle/>
        <a:p>
          <a:r>
            <a:rPr lang="en-US" sz="1800" dirty="0" smtClean="0">
              <a:latin typeface="+mn-lt"/>
              <a:ea typeface="Tahoma" panose="020B0604030504040204" pitchFamily="34" charset="0"/>
              <a:cs typeface="Tahoma" panose="020B0604030504040204" pitchFamily="34" charset="0"/>
            </a:rPr>
            <a:t>Building awareness of CCRS among educators, including the rationale for common standards across the states</a:t>
          </a:r>
          <a:endParaRPr lang="en-US" sz="1800" dirty="0">
            <a:latin typeface="+mn-lt"/>
            <a:ea typeface="Tahoma" panose="020B0604030504040204" pitchFamily="34" charset="0"/>
            <a:cs typeface="Tahoma" panose="020B0604030504040204" pitchFamily="34" charset="0"/>
          </a:endParaRPr>
        </a:p>
      </dgm:t>
    </dgm:pt>
    <dgm:pt modelId="{8F910A1C-E3DA-422E-B7AC-311DB0C30D84}" type="parTrans" cxnId="{D3FA53B6-001E-4246-83F6-D1BD7E75C15B}">
      <dgm:prSet/>
      <dgm:spPr/>
      <dgm:t>
        <a:bodyPr/>
        <a:lstStyle/>
        <a:p>
          <a:endParaRPr lang="en-US"/>
        </a:p>
      </dgm:t>
    </dgm:pt>
    <dgm:pt modelId="{A0756706-8F3F-4A7C-B088-4F9DE5A4A4C9}" type="sibTrans" cxnId="{D3FA53B6-001E-4246-83F6-D1BD7E75C15B}">
      <dgm:prSet/>
      <dgm:spPr/>
      <dgm:t>
        <a:bodyPr/>
        <a:lstStyle/>
        <a:p>
          <a:endParaRPr lang="en-US"/>
        </a:p>
      </dgm:t>
    </dgm:pt>
    <dgm:pt modelId="{9BB3B7F9-2F23-4389-9D9C-5F9C8C3ED71F}">
      <dgm:prSet phldrT="[Text]"/>
      <dgm:spPr/>
      <dgm:t>
        <a:bodyPr/>
        <a:lstStyle/>
        <a:p>
          <a:r>
            <a:rPr lang="en-US" dirty="0" smtClean="0">
              <a:solidFill>
                <a:schemeClr val="tx1"/>
              </a:solidFill>
              <a:latin typeface="+mn-lt"/>
              <a:ea typeface="Tahoma" panose="020B0604030504040204" pitchFamily="34" charset="0"/>
              <a:cs typeface="Tahoma" panose="020B0604030504040204" pitchFamily="34" charset="0"/>
            </a:rPr>
            <a:t>Initiation &amp; Implementation</a:t>
          </a:r>
          <a:endParaRPr lang="en-US" dirty="0">
            <a:solidFill>
              <a:schemeClr val="tx1"/>
            </a:solidFill>
            <a:latin typeface="+mn-lt"/>
            <a:ea typeface="Tahoma" panose="020B0604030504040204" pitchFamily="34" charset="0"/>
            <a:cs typeface="Tahoma" panose="020B0604030504040204" pitchFamily="34" charset="0"/>
          </a:endParaRPr>
        </a:p>
      </dgm:t>
    </dgm:pt>
    <dgm:pt modelId="{1E8BA9AB-C3E2-456F-80C5-2F2430960572}" type="parTrans" cxnId="{09C8AFFF-A994-44E7-9021-3CF3B7398B8A}">
      <dgm:prSet/>
      <dgm:spPr/>
      <dgm:t>
        <a:bodyPr/>
        <a:lstStyle/>
        <a:p>
          <a:endParaRPr lang="en-US"/>
        </a:p>
      </dgm:t>
    </dgm:pt>
    <dgm:pt modelId="{B307C971-A437-44C6-ABED-883BAD7B6073}" type="sibTrans" cxnId="{09C8AFFF-A994-44E7-9021-3CF3B7398B8A}">
      <dgm:prSet/>
      <dgm:spPr/>
      <dgm:t>
        <a:bodyPr/>
        <a:lstStyle/>
        <a:p>
          <a:endParaRPr lang="en-US"/>
        </a:p>
      </dgm:t>
    </dgm:pt>
    <dgm:pt modelId="{784F7F0F-00E8-48BC-991C-6C8542C9AE78}">
      <dgm:prSet phldrT="[Text]" custT="1"/>
      <dgm:spPr/>
      <dgm:t>
        <a:bodyPr/>
        <a:lstStyle/>
        <a:p>
          <a:r>
            <a:rPr lang="en-US" sz="1800" dirty="0" smtClean="0">
              <a:latin typeface="+mn-lt"/>
              <a:ea typeface="Tahoma" panose="020B0604030504040204" pitchFamily="34" charset="0"/>
              <a:cs typeface="Tahoma" panose="020B0604030504040204" pitchFamily="34" charset="0"/>
            </a:rPr>
            <a:t>Going deeper into the standards, &amp; implement significant instructional shifts implicit in the ELA &amp; mathematics standards &amp; to develop lessons &amp; units of study that reflect the CCRS</a:t>
          </a:r>
          <a:endParaRPr lang="en-US" sz="1800" dirty="0">
            <a:latin typeface="+mn-lt"/>
            <a:ea typeface="Tahoma" panose="020B0604030504040204" pitchFamily="34" charset="0"/>
            <a:cs typeface="Tahoma" panose="020B0604030504040204" pitchFamily="34" charset="0"/>
          </a:endParaRPr>
        </a:p>
      </dgm:t>
    </dgm:pt>
    <dgm:pt modelId="{FF3981E1-C205-4E6A-A48F-F912DC5FE8CF}" type="parTrans" cxnId="{4AD30BC8-A1EF-4FCB-AA42-89423D782C31}">
      <dgm:prSet/>
      <dgm:spPr/>
      <dgm:t>
        <a:bodyPr/>
        <a:lstStyle/>
        <a:p>
          <a:endParaRPr lang="en-US"/>
        </a:p>
      </dgm:t>
    </dgm:pt>
    <dgm:pt modelId="{89E4874E-72E6-4510-81BF-95655495BFE0}" type="sibTrans" cxnId="{4AD30BC8-A1EF-4FCB-AA42-89423D782C31}">
      <dgm:prSet/>
      <dgm:spPr/>
      <dgm:t>
        <a:bodyPr/>
        <a:lstStyle/>
        <a:p>
          <a:endParaRPr lang="en-US"/>
        </a:p>
      </dgm:t>
    </dgm:pt>
    <dgm:pt modelId="{024370FF-2550-47CB-8158-2F2CDEA1FC74}">
      <dgm:prSet phldrT="[Text]"/>
      <dgm:spPr/>
      <dgm:t>
        <a:bodyPr/>
        <a:lstStyle/>
        <a:p>
          <a:r>
            <a:rPr lang="en-US" dirty="0" smtClean="0">
              <a:solidFill>
                <a:schemeClr val="tx1"/>
              </a:solidFill>
              <a:latin typeface="+mj-lt"/>
              <a:ea typeface="Tahoma" panose="020B0604030504040204" pitchFamily="34" charset="0"/>
              <a:cs typeface="Tahoma" panose="020B0604030504040204" pitchFamily="34" charset="0"/>
            </a:rPr>
            <a:t>Follow Up Support</a:t>
          </a:r>
          <a:endParaRPr lang="en-US" dirty="0">
            <a:solidFill>
              <a:schemeClr val="tx1"/>
            </a:solidFill>
            <a:latin typeface="+mj-lt"/>
            <a:ea typeface="Tahoma" panose="020B0604030504040204" pitchFamily="34" charset="0"/>
            <a:cs typeface="Tahoma" panose="020B0604030504040204" pitchFamily="34" charset="0"/>
          </a:endParaRPr>
        </a:p>
      </dgm:t>
    </dgm:pt>
    <dgm:pt modelId="{F42EECE0-B3E8-40AF-82DB-267F2FF4B1EF}" type="parTrans" cxnId="{53C4C901-A0CB-4C5C-9687-5B2CC1A62DE1}">
      <dgm:prSet/>
      <dgm:spPr/>
      <dgm:t>
        <a:bodyPr/>
        <a:lstStyle/>
        <a:p>
          <a:endParaRPr lang="en-US"/>
        </a:p>
      </dgm:t>
    </dgm:pt>
    <dgm:pt modelId="{7880F70E-A8B8-42CB-A191-8C4DA9A562D5}" type="sibTrans" cxnId="{53C4C901-A0CB-4C5C-9687-5B2CC1A62DE1}">
      <dgm:prSet/>
      <dgm:spPr/>
      <dgm:t>
        <a:bodyPr/>
        <a:lstStyle/>
        <a:p>
          <a:endParaRPr lang="en-US"/>
        </a:p>
      </dgm:t>
    </dgm:pt>
    <dgm:pt modelId="{33D78AEA-2B20-4C36-B80D-BF9B0820A91A}">
      <dgm:prSet phldrT="[Text]" custT="1"/>
      <dgm:spPr/>
      <dgm:t>
        <a:bodyPr/>
        <a:lstStyle/>
        <a:p>
          <a:r>
            <a:rPr lang="en-US" sz="1800" dirty="0" smtClean="0">
              <a:latin typeface="+mn-lt"/>
              <a:ea typeface="Tahoma" panose="020B0604030504040204" pitchFamily="34" charset="0"/>
              <a:cs typeface="Tahoma" panose="020B0604030504040204" pitchFamily="34" charset="0"/>
            </a:rPr>
            <a:t>Focusing on curriculum development/adoption, resources and assessment strategies to ensure success for all students	</a:t>
          </a:r>
          <a:endParaRPr lang="en-US" sz="1800" dirty="0">
            <a:latin typeface="+mn-lt"/>
            <a:ea typeface="Tahoma" panose="020B0604030504040204" pitchFamily="34" charset="0"/>
            <a:cs typeface="Tahoma" panose="020B0604030504040204" pitchFamily="34" charset="0"/>
          </a:endParaRPr>
        </a:p>
      </dgm:t>
    </dgm:pt>
    <dgm:pt modelId="{82C8044A-C7C0-4E61-8C53-C6E28B456D6A}" type="parTrans" cxnId="{CECF966B-5CC4-469A-93E8-F367A9EE68C9}">
      <dgm:prSet/>
      <dgm:spPr/>
      <dgm:t>
        <a:bodyPr/>
        <a:lstStyle/>
        <a:p>
          <a:endParaRPr lang="en-US"/>
        </a:p>
      </dgm:t>
    </dgm:pt>
    <dgm:pt modelId="{6AF93BBF-8B5A-4B19-8A2F-66B399407C5A}" type="sibTrans" cxnId="{CECF966B-5CC4-469A-93E8-F367A9EE68C9}">
      <dgm:prSet/>
      <dgm:spPr/>
      <dgm:t>
        <a:bodyPr/>
        <a:lstStyle/>
        <a:p>
          <a:endParaRPr lang="en-US"/>
        </a:p>
      </dgm:t>
    </dgm:pt>
    <dgm:pt modelId="{C2291BC8-0A22-4D96-A3AB-CA06E5A9517C}">
      <dgm:prSet custT="1"/>
      <dgm:spPr/>
      <dgm:t>
        <a:bodyPr/>
        <a:lstStyle/>
        <a:p>
          <a:r>
            <a:rPr lang="en-US" sz="1800" dirty="0" smtClean="0">
              <a:latin typeface="+mn-lt"/>
              <a:ea typeface="Tahoma" panose="020B0604030504040204" pitchFamily="34" charset="0"/>
              <a:cs typeface="Tahoma" panose="020B0604030504040204" pitchFamily="34" charset="0"/>
            </a:rPr>
            <a:t>Evaluating progress and making necessary revisions to the professional development/transition plan to ensure success for all students</a:t>
          </a:r>
          <a:endParaRPr lang="en-US" sz="1800" dirty="0">
            <a:latin typeface="+mn-lt"/>
            <a:ea typeface="Tahoma" panose="020B0604030504040204" pitchFamily="34" charset="0"/>
            <a:cs typeface="Tahoma" panose="020B0604030504040204" pitchFamily="34" charset="0"/>
          </a:endParaRPr>
        </a:p>
      </dgm:t>
    </dgm:pt>
    <dgm:pt modelId="{970A8FAD-834E-4D2F-8CB7-A05986CFC516}" type="parTrans" cxnId="{9F067AEB-AAE9-426E-A9B1-80ADF420B9B9}">
      <dgm:prSet/>
      <dgm:spPr/>
      <dgm:t>
        <a:bodyPr/>
        <a:lstStyle/>
        <a:p>
          <a:endParaRPr lang="en-US"/>
        </a:p>
      </dgm:t>
    </dgm:pt>
    <dgm:pt modelId="{1F1C6D07-7A18-4B9B-95C0-487D359A526E}" type="sibTrans" cxnId="{9F067AEB-AAE9-426E-A9B1-80ADF420B9B9}">
      <dgm:prSet/>
      <dgm:spPr/>
      <dgm:t>
        <a:bodyPr/>
        <a:lstStyle/>
        <a:p>
          <a:endParaRPr lang="en-US"/>
        </a:p>
      </dgm:t>
    </dgm:pt>
    <dgm:pt modelId="{6F6BEF6D-73ED-4A9E-B25A-99856079AF27}">
      <dgm:prSet/>
      <dgm:spPr/>
      <dgm:t>
        <a:bodyPr/>
        <a:lstStyle/>
        <a:p>
          <a:r>
            <a:rPr lang="en-US" dirty="0" smtClean="0">
              <a:solidFill>
                <a:schemeClr val="tx1"/>
              </a:solidFill>
              <a:latin typeface="+mj-lt"/>
              <a:ea typeface="Tahoma" panose="020B0604030504040204" pitchFamily="34" charset="0"/>
              <a:cs typeface="Tahoma" panose="020B0604030504040204" pitchFamily="34" charset="0"/>
            </a:rPr>
            <a:t>Evaluation &amp; Accountability</a:t>
          </a:r>
          <a:endParaRPr lang="en-US" dirty="0">
            <a:solidFill>
              <a:schemeClr val="tx1"/>
            </a:solidFill>
            <a:latin typeface="+mj-lt"/>
            <a:ea typeface="Tahoma" panose="020B0604030504040204" pitchFamily="34" charset="0"/>
            <a:cs typeface="Tahoma" panose="020B0604030504040204" pitchFamily="34" charset="0"/>
          </a:endParaRPr>
        </a:p>
      </dgm:t>
    </dgm:pt>
    <dgm:pt modelId="{0E3038AD-728B-45F7-92D5-938F8B23D02F}" type="parTrans" cxnId="{675A65CC-C762-4A38-96B2-5CBA42999F9C}">
      <dgm:prSet/>
      <dgm:spPr/>
      <dgm:t>
        <a:bodyPr/>
        <a:lstStyle/>
        <a:p>
          <a:endParaRPr lang="en-US"/>
        </a:p>
      </dgm:t>
    </dgm:pt>
    <dgm:pt modelId="{4F1F521E-E824-449B-88A3-96BE1A2647BC}" type="sibTrans" cxnId="{675A65CC-C762-4A38-96B2-5CBA42999F9C}">
      <dgm:prSet/>
      <dgm:spPr/>
      <dgm:t>
        <a:bodyPr/>
        <a:lstStyle/>
        <a:p>
          <a:endParaRPr lang="en-US"/>
        </a:p>
      </dgm:t>
    </dgm:pt>
    <dgm:pt modelId="{00D1C494-77AA-41E6-9908-89D20E56F904}" type="pres">
      <dgm:prSet presAssocID="{19168074-59E4-4B5B-A7DD-70C51A1C296F}" presName="Name0" presStyleCnt="0">
        <dgm:presLayoutVars>
          <dgm:dir/>
          <dgm:animLvl val="lvl"/>
          <dgm:resizeHandles val="exact"/>
        </dgm:presLayoutVars>
      </dgm:prSet>
      <dgm:spPr/>
      <dgm:t>
        <a:bodyPr/>
        <a:lstStyle/>
        <a:p>
          <a:endParaRPr lang="en-US"/>
        </a:p>
      </dgm:t>
    </dgm:pt>
    <dgm:pt modelId="{3C1A8BEC-7267-4980-B9CC-40405E2070F4}" type="pres">
      <dgm:prSet presAssocID="{19BE96B1-D8B4-4FF7-9676-72E521011939}" presName="linNode" presStyleCnt="0"/>
      <dgm:spPr/>
    </dgm:pt>
    <dgm:pt modelId="{2743B3F7-0FC8-44B6-8C97-A7C714BA0DA2}" type="pres">
      <dgm:prSet presAssocID="{19BE96B1-D8B4-4FF7-9676-72E521011939}" presName="parentText" presStyleLbl="node1" presStyleIdx="0" presStyleCnt="4">
        <dgm:presLayoutVars>
          <dgm:chMax val="1"/>
          <dgm:bulletEnabled val="1"/>
        </dgm:presLayoutVars>
      </dgm:prSet>
      <dgm:spPr/>
      <dgm:t>
        <a:bodyPr/>
        <a:lstStyle/>
        <a:p>
          <a:endParaRPr lang="en-US"/>
        </a:p>
      </dgm:t>
    </dgm:pt>
    <dgm:pt modelId="{CD148CB0-A7A5-4E2E-AFDC-445512714BE5}" type="pres">
      <dgm:prSet presAssocID="{19BE96B1-D8B4-4FF7-9676-72E521011939}" presName="descendantText" presStyleLbl="alignAccFollowNode1" presStyleIdx="0" presStyleCnt="4">
        <dgm:presLayoutVars>
          <dgm:bulletEnabled val="1"/>
        </dgm:presLayoutVars>
      </dgm:prSet>
      <dgm:spPr/>
      <dgm:t>
        <a:bodyPr/>
        <a:lstStyle/>
        <a:p>
          <a:endParaRPr lang="en-US"/>
        </a:p>
      </dgm:t>
    </dgm:pt>
    <dgm:pt modelId="{1C4D9B9B-A33C-45D4-8F54-BFE68516AD9A}" type="pres">
      <dgm:prSet presAssocID="{5F3D002C-8D33-4A68-BD96-DB06AEBA7FC8}" presName="sp" presStyleCnt="0"/>
      <dgm:spPr/>
    </dgm:pt>
    <dgm:pt modelId="{9F0E9190-0D01-45A1-B347-ADF724978570}" type="pres">
      <dgm:prSet presAssocID="{9BB3B7F9-2F23-4389-9D9C-5F9C8C3ED71F}" presName="linNode" presStyleCnt="0"/>
      <dgm:spPr/>
    </dgm:pt>
    <dgm:pt modelId="{666E9AC5-4226-453D-95F4-4C3DB38021C4}" type="pres">
      <dgm:prSet presAssocID="{9BB3B7F9-2F23-4389-9D9C-5F9C8C3ED71F}" presName="parentText" presStyleLbl="node1" presStyleIdx="1" presStyleCnt="4">
        <dgm:presLayoutVars>
          <dgm:chMax val="1"/>
          <dgm:bulletEnabled val="1"/>
        </dgm:presLayoutVars>
      </dgm:prSet>
      <dgm:spPr/>
      <dgm:t>
        <a:bodyPr/>
        <a:lstStyle/>
        <a:p>
          <a:endParaRPr lang="en-US"/>
        </a:p>
      </dgm:t>
    </dgm:pt>
    <dgm:pt modelId="{ECD26E0E-FF36-4891-9DD9-2F96D3F1447B}" type="pres">
      <dgm:prSet presAssocID="{9BB3B7F9-2F23-4389-9D9C-5F9C8C3ED71F}" presName="descendantText" presStyleLbl="alignAccFollowNode1" presStyleIdx="1" presStyleCnt="4" custLinFactNeighborX="-1349" custLinFactNeighborY="-4340">
        <dgm:presLayoutVars>
          <dgm:bulletEnabled val="1"/>
        </dgm:presLayoutVars>
      </dgm:prSet>
      <dgm:spPr/>
      <dgm:t>
        <a:bodyPr/>
        <a:lstStyle/>
        <a:p>
          <a:endParaRPr lang="en-US"/>
        </a:p>
      </dgm:t>
    </dgm:pt>
    <dgm:pt modelId="{E6712080-0A73-4F87-84C5-9855AD50B3D3}" type="pres">
      <dgm:prSet presAssocID="{B307C971-A437-44C6-ABED-883BAD7B6073}" presName="sp" presStyleCnt="0"/>
      <dgm:spPr/>
    </dgm:pt>
    <dgm:pt modelId="{4F6243F8-B05D-44ED-B74B-1222CE492408}" type="pres">
      <dgm:prSet presAssocID="{024370FF-2550-47CB-8158-2F2CDEA1FC74}" presName="linNode" presStyleCnt="0"/>
      <dgm:spPr/>
    </dgm:pt>
    <dgm:pt modelId="{47368D15-0C2A-4382-AAAA-46B213DEED8B}" type="pres">
      <dgm:prSet presAssocID="{024370FF-2550-47CB-8158-2F2CDEA1FC74}" presName="parentText" presStyleLbl="node1" presStyleIdx="2" presStyleCnt="4">
        <dgm:presLayoutVars>
          <dgm:chMax val="1"/>
          <dgm:bulletEnabled val="1"/>
        </dgm:presLayoutVars>
      </dgm:prSet>
      <dgm:spPr/>
      <dgm:t>
        <a:bodyPr/>
        <a:lstStyle/>
        <a:p>
          <a:endParaRPr lang="en-US"/>
        </a:p>
      </dgm:t>
    </dgm:pt>
    <dgm:pt modelId="{CD65CD4A-7DCD-45A6-8DDC-4BA1B57B3B8C}" type="pres">
      <dgm:prSet presAssocID="{024370FF-2550-47CB-8158-2F2CDEA1FC74}" presName="descendantText" presStyleLbl="alignAccFollowNode1" presStyleIdx="2" presStyleCnt="4">
        <dgm:presLayoutVars>
          <dgm:bulletEnabled val="1"/>
        </dgm:presLayoutVars>
      </dgm:prSet>
      <dgm:spPr/>
      <dgm:t>
        <a:bodyPr/>
        <a:lstStyle/>
        <a:p>
          <a:endParaRPr lang="en-US"/>
        </a:p>
      </dgm:t>
    </dgm:pt>
    <dgm:pt modelId="{C707961B-635E-4E4F-B960-0A5E8F7A43D4}" type="pres">
      <dgm:prSet presAssocID="{7880F70E-A8B8-42CB-A191-8C4DA9A562D5}" presName="sp" presStyleCnt="0"/>
      <dgm:spPr/>
    </dgm:pt>
    <dgm:pt modelId="{73CF2E5E-C21A-4F12-A5A3-791940586213}" type="pres">
      <dgm:prSet presAssocID="{6F6BEF6D-73ED-4A9E-B25A-99856079AF27}" presName="linNode" presStyleCnt="0"/>
      <dgm:spPr/>
    </dgm:pt>
    <dgm:pt modelId="{51507101-DE7E-4C47-912C-6BDB3244E80D}" type="pres">
      <dgm:prSet presAssocID="{6F6BEF6D-73ED-4A9E-B25A-99856079AF27}" presName="parentText" presStyleLbl="node1" presStyleIdx="3" presStyleCnt="4">
        <dgm:presLayoutVars>
          <dgm:chMax val="1"/>
          <dgm:bulletEnabled val="1"/>
        </dgm:presLayoutVars>
      </dgm:prSet>
      <dgm:spPr/>
      <dgm:t>
        <a:bodyPr/>
        <a:lstStyle/>
        <a:p>
          <a:endParaRPr lang="en-US"/>
        </a:p>
      </dgm:t>
    </dgm:pt>
    <dgm:pt modelId="{2EE2841A-C4C2-4652-A2D9-6464F7FD7C57}" type="pres">
      <dgm:prSet presAssocID="{6F6BEF6D-73ED-4A9E-B25A-99856079AF27}" presName="descendantText" presStyleLbl="alignAccFollowNode1" presStyleIdx="3" presStyleCnt="4">
        <dgm:presLayoutVars>
          <dgm:bulletEnabled val="1"/>
        </dgm:presLayoutVars>
      </dgm:prSet>
      <dgm:spPr/>
      <dgm:t>
        <a:bodyPr/>
        <a:lstStyle/>
        <a:p>
          <a:endParaRPr lang="en-US"/>
        </a:p>
      </dgm:t>
    </dgm:pt>
  </dgm:ptLst>
  <dgm:cxnLst>
    <dgm:cxn modelId="{386A79D1-D5BB-4F9B-B1AF-1298AD4607DD}" type="presOf" srcId="{6F6BEF6D-73ED-4A9E-B25A-99856079AF27}" destId="{51507101-DE7E-4C47-912C-6BDB3244E80D}" srcOrd="0" destOrd="0" presId="urn:microsoft.com/office/officeart/2005/8/layout/vList5"/>
    <dgm:cxn modelId="{4AD30BC8-A1EF-4FCB-AA42-89423D782C31}" srcId="{9BB3B7F9-2F23-4389-9D9C-5F9C8C3ED71F}" destId="{784F7F0F-00E8-48BC-991C-6C8542C9AE78}" srcOrd="0" destOrd="0" parTransId="{FF3981E1-C205-4E6A-A48F-F912DC5FE8CF}" sibTransId="{89E4874E-72E6-4510-81BF-95655495BFE0}"/>
    <dgm:cxn modelId="{9F067AEB-AAE9-426E-A9B1-80ADF420B9B9}" srcId="{6F6BEF6D-73ED-4A9E-B25A-99856079AF27}" destId="{C2291BC8-0A22-4D96-A3AB-CA06E5A9517C}" srcOrd="0" destOrd="0" parTransId="{970A8FAD-834E-4D2F-8CB7-A05986CFC516}" sibTransId="{1F1C6D07-7A18-4B9B-95C0-487D359A526E}"/>
    <dgm:cxn modelId="{09C8AFFF-A994-44E7-9021-3CF3B7398B8A}" srcId="{19168074-59E4-4B5B-A7DD-70C51A1C296F}" destId="{9BB3B7F9-2F23-4389-9D9C-5F9C8C3ED71F}" srcOrd="1" destOrd="0" parTransId="{1E8BA9AB-C3E2-456F-80C5-2F2430960572}" sibTransId="{B307C971-A437-44C6-ABED-883BAD7B6073}"/>
    <dgm:cxn modelId="{4F9787AC-9934-40F7-8B9B-8B5490A05DDC}" type="presOf" srcId="{19BE96B1-D8B4-4FF7-9676-72E521011939}" destId="{2743B3F7-0FC8-44B6-8C97-A7C714BA0DA2}" srcOrd="0" destOrd="0" presId="urn:microsoft.com/office/officeart/2005/8/layout/vList5"/>
    <dgm:cxn modelId="{675A65CC-C762-4A38-96B2-5CBA42999F9C}" srcId="{19168074-59E4-4B5B-A7DD-70C51A1C296F}" destId="{6F6BEF6D-73ED-4A9E-B25A-99856079AF27}" srcOrd="3" destOrd="0" parTransId="{0E3038AD-728B-45F7-92D5-938F8B23D02F}" sibTransId="{4F1F521E-E824-449B-88A3-96BE1A2647BC}"/>
    <dgm:cxn modelId="{49A5A509-332B-4179-A62F-4949FBEAB61E}" type="presOf" srcId="{024370FF-2550-47CB-8158-2F2CDEA1FC74}" destId="{47368D15-0C2A-4382-AAAA-46B213DEED8B}" srcOrd="0" destOrd="0" presId="urn:microsoft.com/office/officeart/2005/8/layout/vList5"/>
    <dgm:cxn modelId="{C796A3D4-E1DA-4080-B4DC-3860DB2D2045}" type="presOf" srcId="{C2291BC8-0A22-4D96-A3AB-CA06E5A9517C}" destId="{2EE2841A-C4C2-4652-A2D9-6464F7FD7C57}" srcOrd="0" destOrd="0" presId="urn:microsoft.com/office/officeart/2005/8/layout/vList5"/>
    <dgm:cxn modelId="{CECF966B-5CC4-469A-93E8-F367A9EE68C9}" srcId="{024370FF-2550-47CB-8158-2F2CDEA1FC74}" destId="{33D78AEA-2B20-4C36-B80D-BF9B0820A91A}" srcOrd="0" destOrd="0" parTransId="{82C8044A-C7C0-4E61-8C53-C6E28B456D6A}" sibTransId="{6AF93BBF-8B5A-4B19-8A2F-66B399407C5A}"/>
    <dgm:cxn modelId="{53C4C901-A0CB-4C5C-9687-5B2CC1A62DE1}" srcId="{19168074-59E4-4B5B-A7DD-70C51A1C296F}" destId="{024370FF-2550-47CB-8158-2F2CDEA1FC74}" srcOrd="2" destOrd="0" parTransId="{F42EECE0-B3E8-40AF-82DB-267F2FF4B1EF}" sibTransId="{7880F70E-A8B8-42CB-A191-8C4DA9A562D5}"/>
    <dgm:cxn modelId="{7F25AB00-0F3B-4026-882F-2356EC991F9D}" type="presOf" srcId="{33D78AEA-2B20-4C36-B80D-BF9B0820A91A}" destId="{CD65CD4A-7DCD-45A6-8DDC-4BA1B57B3B8C}" srcOrd="0" destOrd="0" presId="urn:microsoft.com/office/officeart/2005/8/layout/vList5"/>
    <dgm:cxn modelId="{9827EC6B-4796-4F16-B9E0-1C4FC9542731}" srcId="{19168074-59E4-4B5B-A7DD-70C51A1C296F}" destId="{19BE96B1-D8B4-4FF7-9676-72E521011939}" srcOrd="0" destOrd="0" parTransId="{E8D308DA-177E-4547-9AB2-03B7055EFD25}" sibTransId="{5F3D002C-8D33-4A68-BD96-DB06AEBA7FC8}"/>
    <dgm:cxn modelId="{7730A360-2953-4ED5-9421-76665E7FCF2E}" type="presOf" srcId="{19168074-59E4-4B5B-A7DD-70C51A1C296F}" destId="{00D1C494-77AA-41E6-9908-89D20E56F904}" srcOrd="0" destOrd="0" presId="urn:microsoft.com/office/officeart/2005/8/layout/vList5"/>
    <dgm:cxn modelId="{8C872382-61B2-41DB-92DF-B1E965DF9BAA}" type="presOf" srcId="{5CA79EB8-6779-440A-81D6-D27C9D1AF988}" destId="{CD148CB0-A7A5-4E2E-AFDC-445512714BE5}" srcOrd="0" destOrd="0" presId="urn:microsoft.com/office/officeart/2005/8/layout/vList5"/>
    <dgm:cxn modelId="{AF458357-E3E6-47BE-B954-CD11CA4E87ED}" type="presOf" srcId="{784F7F0F-00E8-48BC-991C-6C8542C9AE78}" destId="{ECD26E0E-FF36-4891-9DD9-2F96D3F1447B}" srcOrd="0" destOrd="0" presId="urn:microsoft.com/office/officeart/2005/8/layout/vList5"/>
    <dgm:cxn modelId="{D5E46693-E011-4A06-A26D-832F24A7CF15}" type="presOf" srcId="{9BB3B7F9-2F23-4389-9D9C-5F9C8C3ED71F}" destId="{666E9AC5-4226-453D-95F4-4C3DB38021C4}" srcOrd="0" destOrd="0" presId="urn:microsoft.com/office/officeart/2005/8/layout/vList5"/>
    <dgm:cxn modelId="{D3FA53B6-001E-4246-83F6-D1BD7E75C15B}" srcId="{19BE96B1-D8B4-4FF7-9676-72E521011939}" destId="{5CA79EB8-6779-440A-81D6-D27C9D1AF988}" srcOrd="0" destOrd="0" parTransId="{8F910A1C-E3DA-422E-B7AC-311DB0C30D84}" sibTransId="{A0756706-8F3F-4A7C-B088-4F9DE5A4A4C9}"/>
    <dgm:cxn modelId="{B478D77E-C9CB-4FE6-A004-866D21F0E5D9}" type="presParOf" srcId="{00D1C494-77AA-41E6-9908-89D20E56F904}" destId="{3C1A8BEC-7267-4980-B9CC-40405E2070F4}" srcOrd="0" destOrd="0" presId="urn:microsoft.com/office/officeart/2005/8/layout/vList5"/>
    <dgm:cxn modelId="{DD6E6AD0-CD3F-4592-941C-9DD04E4A7F43}" type="presParOf" srcId="{3C1A8BEC-7267-4980-B9CC-40405E2070F4}" destId="{2743B3F7-0FC8-44B6-8C97-A7C714BA0DA2}" srcOrd="0" destOrd="0" presId="urn:microsoft.com/office/officeart/2005/8/layout/vList5"/>
    <dgm:cxn modelId="{455C6B9A-39C9-4528-A169-364AB9743ADF}" type="presParOf" srcId="{3C1A8BEC-7267-4980-B9CC-40405E2070F4}" destId="{CD148CB0-A7A5-4E2E-AFDC-445512714BE5}" srcOrd="1" destOrd="0" presId="urn:microsoft.com/office/officeart/2005/8/layout/vList5"/>
    <dgm:cxn modelId="{0249441A-E85C-4E14-AF60-143174DB55FF}" type="presParOf" srcId="{00D1C494-77AA-41E6-9908-89D20E56F904}" destId="{1C4D9B9B-A33C-45D4-8F54-BFE68516AD9A}" srcOrd="1" destOrd="0" presId="urn:microsoft.com/office/officeart/2005/8/layout/vList5"/>
    <dgm:cxn modelId="{946A802E-6CDB-4B11-8808-AD40B8C69F35}" type="presParOf" srcId="{00D1C494-77AA-41E6-9908-89D20E56F904}" destId="{9F0E9190-0D01-45A1-B347-ADF724978570}" srcOrd="2" destOrd="0" presId="urn:microsoft.com/office/officeart/2005/8/layout/vList5"/>
    <dgm:cxn modelId="{D505510A-AA7E-4164-896A-CE709ADD95A6}" type="presParOf" srcId="{9F0E9190-0D01-45A1-B347-ADF724978570}" destId="{666E9AC5-4226-453D-95F4-4C3DB38021C4}" srcOrd="0" destOrd="0" presId="urn:microsoft.com/office/officeart/2005/8/layout/vList5"/>
    <dgm:cxn modelId="{9C329D86-EA3D-4B10-9E34-5A4E079296FE}" type="presParOf" srcId="{9F0E9190-0D01-45A1-B347-ADF724978570}" destId="{ECD26E0E-FF36-4891-9DD9-2F96D3F1447B}" srcOrd="1" destOrd="0" presId="urn:microsoft.com/office/officeart/2005/8/layout/vList5"/>
    <dgm:cxn modelId="{F6787E1B-948A-444B-A0F5-10EAA1BF0C1A}" type="presParOf" srcId="{00D1C494-77AA-41E6-9908-89D20E56F904}" destId="{E6712080-0A73-4F87-84C5-9855AD50B3D3}" srcOrd="3" destOrd="0" presId="urn:microsoft.com/office/officeart/2005/8/layout/vList5"/>
    <dgm:cxn modelId="{694900C9-8284-484F-BBCA-B0B73011E177}" type="presParOf" srcId="{00D1C494-77AA-41E6-9908-89D20E56F904}" destId="{4F6243F8-B05D-44ED-B74B-1222CE492408}" srcOrd="4" destOrd="0" presId="urn:microsoft.com/office/officeart/2005/8/layout/vList5"/>
    <dgm:cxn modelId="{CC8FC106-85E5-44DF-974D-0770C9493E91}" type="presParOf" srcId="{4F6243F8-B05D-44ED-B74B-1222CE492408}" destId="{47368D15-0C2A-4382-AAAA-46B213DEED8B}" srcOrd="0" destOrd="0" presId="urn:microsoft.com/office/officeart/2005/8/layout/vList5"/>
    <dgm:cxn modelId="{6E2EDB08-5472-4855-BEB0-750EBFD223C1}" type="presParOf" srcId="{4F6243F8-B05D-44ED-B74B-1222CE492408}" destId="{CD65CD4A-7DCD-45A6-8DDC-4BA1B57B3B8C}" srcOrd="1" destOrd="0" presId="urn:microsoft.com/office/officeart/2005/8/layout/vList5"/>
    <dgm:cxn modelId="{83810262-7DC1-418D-8A23-69A241737365}" type="presParOf" srcId="{00D1C494-77AA-41E6-9908-89D20E56F904}" destId="{C707961B-635E-4E4F-B960-0A5E8F7A43D4}" srcOrd="5" destOrd="0" presId="urn:microsoft.com/office/officeart/2005/8/layout/vList5"/>
    <dgm:cxn modelId="{989C0DE1-FFD9-4AE9-9506-F7F99EC0E7FF}" type="presParOf" srcId="{00D1C494-77AA-41E6-9908-89D20E56F904}" destId="{73CF2E5E-C21A-4F12-A5A3-791940586213}" srcOrd="6" destOrd="0" presId="urn:microsoft.com/office/officeart/2005/8/layout/vList5"/>
    <dgm:cxn modelId="{60F0C208-AD12-42DE-8E09-C2E5689AA4C0}" type="presParOf" srcId="{73CF2E5E-C21A-4F12-A5A3-791940586213}" destId="{51507101-DE7E-4C47-912C-6BDB3244E80D}" srcOrd="0" destOrd="0" presId="urn:microsoft.com/office/officeart/2005/8/layout/vList5"/>
    <dgm:cxn modelId="{4541183A-22F7-4BF8-90DF-2BA6B41D1A9C}" type="presParOf" srcId="{73CF2E5E-C21A-4F12-A5A3-791940586213}" destId="{2EE2841A-C4C2-4652-A2D9-6464F7FD7C57}"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A8BE33-367A-4619-92FB-52759C115A89}"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2C811B73-1FBB-49FB-B1B8-69FF6DE8A497}">
      <dgm:prSet phldrT="[Text]" custT="1"/>
      <dgm:spPr/>
      <dgm:t>
        <a:bodyPr/>
        <a:lstStyle/>
        <a:p>
          <a:r>
            <a:rPr lang="en-US" sz="2000" b="1" dirty="0" smtClean="0"/>
            <a:t>Strategic </a:t>
          </a:r>
        </a:p>
        <a:p>
          <a:r>
            <a:rPr lang="en-US" sz="2000" b="1" dirty="0" smtClean="0"/>
            <a:t>Plan</a:t>
          </a:r>
          <a:endParaRPr lang="en-US" sz="2000" b="1" dirty="0"/>
        </a:p>
      </dgm:t>
    </dgm:pt>
    <dgm:pt modelId="{8CF595CB-F9F7-4EFC-9806-F0F88CBFBC8F}" type="parTrans" cxnId="{B42C6D0D-0E71-4BDE-804C-D2CFBC9D944E}">
      <dgm:prSet/>
      <dgm:spPr/>
      <dgm:t>
        <a:bodyPr/>
        <a:lstStyle/>
        <a:p>
          <a:endParaRPr lang="en-US"/>
        </a:p>
      </dgm:t>
    </dgm:pt>
    <dgm:pt modelId="{290EF362-DDF8-45BC-8C2D-56EDAF43067C}" type="sibTrans" cxnId="{B42C6D0D-0E71-4BDE-804C-D2CFBC9D944E}">
      <dgm:prSet/>
      <dgm:spPr/>
      <dgm:t>
        <a:bodyPr/>
        <a:lstStyle/>
        <a:p>
          <a:endParaRPr lang="en-US"/>
        </a:p>
      </dgm:t>
    </dgm:pt>
    <dgm:pt modelId="{000DBC63-98F4-4A03-8932-65C013AD33A5}">
      <dgm:prSet phldrT="[Text]" custT="1"/>
      <dgm:spPr/>
      <dgm:t>
        <a:bodyPr/>
        <a:lstStyle/>
        <a:p>
          <a:r>
            <a:rPr lang="en-US" sz="2000" b="1" dirty="0" err="1" smtClean="0"/>
            <a:t>AdvancED</a:t>
          </a:r>
          <a:endParaRPr lang="en-US" sz="1600" b="1" dirty="0"/>
        </a:p>
      </dgm:t>
    </dgm:pt>
    <dgm:pt modelId="{F741F806-0F3B-43F5-8D32-04468DD6F278}" type="parTrans" cxnId="{D62C2180-D9CB-41BD-A67B-5FB29483446F}">
      <dgm:prSet/>
      <dgm:spPr/>
      <dgm:t>
        <a:bodyPr/>
        <a:lstStyle/>
        <a:p>
          <a:endParaRPr lang="en-US"/>
        </a:p>
      </dgm:t>
    </dgm:pt>
    <dgm:pt modelId="{64BEE5C7-E258-49A8-94F4-F9DE2E134AD0}" type="sibTrans" cxnId="{D62C2180-D9CB-41BD-A67B-5FB29483446F}">
      <dgm:prSet/>
      <dgm:spPr/>
      <dgm:t>
        <a:bodyPr/>
        <a:lstStyle/>
        <a:p>
          <a:endParaRPr lang="en-US"/>
        </a:p>
      </dgm:t>
    </dgm:pt>
    <dgm:pt modelId="{F4B53DD0-C50F-44BA-8BC2-CB6D2191E3DD}">
      <dgm:prSet phldrT="[Text]"/>
      <dgm:spPr/>
      <dgm:t>
        <a:bodyPr/>
        <a:lstStyle/>
        <a:p>
          <a:r>
            <a:rPr lang="en-US" dirty="0" smtClean="0"/>
            <a:t>CCRS</a:t>
          </a:r>
          <a:endParaRPr lang="en-US" dirty="0"/>
        </a:p>
      </dgm:t>
    </dgm:pt>
    <dgm:pt modelId="{C0723730-400E-4F31-9516-88FACC56C5BE}" type="parTrans" cxnId="{6ECD3073-067A-4F8B-874D-78574A52DC48}">
      <dgm:prSet/>
      <dgm:spPr/>
      <dgm:t>
        <a:bodyPr/>
        <a:lstStyle/>
        <a:p>
          <a:endParaRPr lang="en-US"/>
        </a:p>
      </dgm:t>
    </dgm:pt>
    <dgm:pt modelId="{DB04382D-3D75-446C-AD97-6442DD0BCBF1}" type="sibTrans" cxnId="{6ECD3073-067A-4F8B-874D-78574A52DC48}">
      <dgm:prSet/>
      <dgm:spPr/>
      <dgm:t>
        <a:bodyPr/>
        <a:lstStyle/>
        <a:p>
          <a:endParaRPr lang="en-US"/>
        </a:p>
      </dgm:t>
    </dgm:pt>
    <dgm:pt modelId="{C10DAE58-AFF2-49B4-AE81-64E9471A64D1}">
      <dgm:prSet phldrT="[Text]"/>
      <dgm:spPr/>
      <dgm:t>
        <a:bodyPr/>
        <a:lstStyle/>
        <a:p>
          <a:r>
            <a:rPr lang="en-US" dirty="0" smtClean="0"/>
            <a:t>Student Achievement</a:t>
          </a:r>
          <a:endParaRPr lang="en-US" dirty="0"/>
        </a:p>
      </dgm:t>
    </dgm:pt>
    <dgm:pt modelId="{D25D66F3-D694-4030-B847-63B9C8B547D0}" type="parTrans" cxnId="{08F25FE6-FB28-4C4C-A9BA-9A7D5BE9907E}">
      <dgm:prSet/>
      <dgm:spPr/>
      <dgm:t>
        <a:bodyPr/>
        <a:lstStyle/>
        <a:p>
          <a:endParaRPr lang="en-US"/>
        </a:p>
      </dgm:t>
    </dgm:pt>
    <dgm:pt modelId="{FFBF0457-71AC-4BBA-BB69-9819B0096270}" type="sibTrans" cxnId="{08F25FE6-FB28-4C4C-A9BA-9A7D5BE9907E}">
      <dgm:prSet/>
      <dgm:spPr/>
      <dgm:t>
        <a:bodyPr/>
        <a:lstStyle/>
        <a:p>
          <a:endParaRPr lang="en-US"/>
        </a:p>
      </dgm:t>
    </dgm:pt>
    <dgm:pt modelId="{BBCCB10A-5A56-4C3E-9F71-4D0005074AD5}" type="pres">
      <dgm:prSet presAssocID="{1DA8BE33-367A-4619-92FB-52759C115A89}" presName="Name0" presStyleCnt="0">
        <dgm:presLayoutVars>
          <dgm:chMax val="4"/>
          <dgm:resizeHandles val="exact"/>
        </dgm:presLayoutVars>
      </dgm:prSet>
      <dgm:spPr/>
      <dgm:t>
        <a:bodyPr/>
        <a:lstStyle/>
        <a:p>
          <a:endParaRPr lang="en-US"/>
        </a:p>
      </dgm:t>
    </dgm:pt>
    <dgm:pt modelId="{99AB2253-013D-497B-8F6C-AC32315073CD}" type="pres">
      <dgm:prSet presAssocID="{1DA8BE33-367A-4619-92FB-52759C115A89}" presName="ellipse" presStyleLbl="trBgShp" presStyleIdx="0" presStyleCnt="1"/>
      <dgm:spPr/>
    </dgm:pt>
    <dgm:pt modelId="{92870E51-3937-4F03-83DD-3A7F61173C26}" type="pres">
      <dgm:prSet presAssocID="{1DA8BE33-367A-4619-92FB-52759C115A89}" presName="arrow1" presStyleLbl="fgShp" presStyleIdx="0" presStyleCnt="1"/>
      <dgm:spPr/>
    </dgm:pt>
    <dgm:pt modelId="{8D41ECA4-C850-4998-8E7A-4219A220039F}" type="pres">
      <dgm:prSet presAssocID="{1DA8BE33-367A-4619-92FB-52759C115A89}" presName="rectangle" presStyleLbl="revTx" presStyleIdx="0" presStyleCnt="1" custLinFactNeighborX="614" custLinFactNeighborY="14883">
        <dgm:presLayoutVars>
          <dgm:bulletEnabled val="1"/>
        </dgm:presLayoutVars>
      </dgm:prSet>
      <dgm:spPr/>
      <dgm:t>
        <a:bodyPr/>
        <a:lstStyle/>
        <a:p>
          <a:endParaRPr lang="en-US"/>
        </a:p>
      </dgm:t>
    </dgm:pt>
    <dgm:pt modelId="{92F8AA9B-3955-4905-BCA5-8A40EEAE5A6C}" type="pres">
      <dgm:prSet presAssocID="{000DBC63-98F4-4A03-8932-65C013AD33A5}" presName="item1" presStyleLbl="node1" presStyleIdx="0" presStyleCnt="3">
        <dgm:presLayoutVars>
          <dgm:bulletEnabled val="1"/>
        </dgm:presLayoutVars>
      </dgm:prSet>
      <dgm:spPr/>
      <dgm:t>
        <a:bodyPr/>
        <a:lstStyle/>
        <a:p>
          <a:endParaRPr lang="en-US"/>
        </a:p>
      </dgm:t>
    </dgm:pt>
    <dgm:pt modelId="{5F641C61-DB4D-4397-B205-985BBF470D9D}" type="pres">
      <dgm:prSet presAssocID="{F4B53DD0-C50F-44BA-8BC2-CB6D2191E3DD}" presName="item2" presStyleLbl="node1" presStyleIdx="1" presStyleCnt="3" custScaleX="141170" custScaleY="136451" custLinFactNeighborX="-17959" custLinFactNeighborY="-13204">
        <dgm:presLayoutVars>
          <dgm:bulletEnabled val="1"/>
        </dgm:presLayoutVars>
      </dgm:prSet>
      <dgm:spPr/>
      <dgm:t>
        <a:bodyPr/>
        <a:lstStyle/>
        <a:p>
          <a:endParaRPr lang="en-US"/>
        </a:p>
      </dgm:t>
    </dgm:pt>
    <dgm:pt modelId="{F136CED4-8E64-483C-8804-654870D018A3}" type="pres">
      <dgm:prSet presAssocID="{C10DAE58-AFF2-49B4-AE81-64E9471A64D1}" presName="item3" presStyleLbl="node1" presStyleIdx="2" presStyleCnt="3" custScaleX="145254" custScaleY="150421" custLinFactNeighborX="13557" custLinFactNeighborY="-11973">
        <dgm:presLayoutVars>
          <dgm:bulletEnabled val="1"/>
        </dgm:presLayoutVars>
      </dgm:prSet>
      <dgm:spPr/>
      <dgm:t>
        <a:bodyPr/>
        <a:lstStyle/>
        <a:p>
          <a:endParaRPr lang="en-US"/>
        </a:p>
      </dgm:t>
    </dgm:pt>
    <dgm:pt modelId="{BD05F3EC-84F3-4313-AD80-811AC9F7FE0C}" type="pres">
      <dgm:prSet presAssocID="{1DA8BE33-367A-4619-92FB-52759C115A89}" presName="funnel" presStyleLbl="trAlignAcc1" presStyleIdx="0" presStyleCnt="1" custScaleX="126993" custScaleY="142857" custLinFactNeighborY="-9420"/>
      <dgm:spPr/>
    </dgm:pt>
  </dgm:ptLst>
  <dgm:cxnLst>
    <dgm:cxn modelId="{3ECCB994-C2EA-4D07-8A9B-0A59D54F2E3E}" type="presOf" srcId="{F4B53DD0-C50F-44BA-8BC2-CB6D2191E3DD}" destId="{92F8AA9B-3955-4905-BCA5-8A40EEAE5A6C}" srcOrd="0" destOrd="0" presId="urn:microsoft.com/office/officeart/2005/8/layout/funnel1"/>
    <dgm:cxn modelId="{D62C2180-D9CB-41BD-A67B-5FB29483446F}" srcId="{1DA8BE33-367A-4619-92FB-52759C115A89}" destId="{000DBC63-98F4-4A03-8932-65C013AD33A5}" srcOrd="1" destOrd="0" parTransId="{F741F806-0F3B-43F5-8D32-04468DD6F278}" sibTransId="{64BEE5C7-E258-49A8-94F4-F9DE2E134AD0}"/>
    <dgm:cxn modelId="{B42C6D0D-0E71-4BDE-804C-D2CFBC9D944E}" srcId="{1DA8BE33-367A-4619-92FB-52759C115A89}" destId="{2C811B73-1FBB-49FB-B1B8-69FF6DE8A497}" srcOrd="0" destOrd="0" parTransId="{8CF595CB-F9F7-4EFC-9806-F0F88CBFBC8F}" sibTransId="{290EF362-DDF8-45BC-8C2D-56EDAF43067C}"/>
    <dgm:cxn modelId="{08F25FE6-FB28-4C4C-A9BA-9A7D5BE9907E}" srcId="{1DA8BE33-367A-4619-92FB-52759C115A89}" destId="{C10DAE58-AFF2-49B4-AE81-64E9471A64D1}" srcOrd="3" destOrd="0" parTransId="{D25D66F3-D694-4030-B847-63B9C8B547D0}" sibTransId="{FFBF0457-71AC-4BBA-BB69-9819B0096270}"/>
    <dgm:cxn modelId="{767B0717-A864-4531-9540-B9F9A1F08EB6}" type="presOf" srcId="{000DBC63-98F4-4A03-8932-65C013AD33A5}" destId="{5F641C61-DB4D-4397-B205-985BBF470D9D}" srcOrd="0" destOrd="0" presId="urn:microsoft.com/office/officeart/2005/8/layout/funnel1"/>
    <dgm:cxn modelId="{6ECD3073-067A-4F8B-874D-78574A52DC48}" srcId="{1DA8BE33-367A-4619-92FB-52759C115A89}" destId="{F4B53DD0-C50F-44BA-8BC2-CB6D2191E3DD}" srcOrd="2" destOrd="0" parTransId="{C0723730-400E-4F31-9516-88FACC56C5BE}" sibTransId="{DB04382D-3D75-446C-AD97-6442DD0BCBF1}"/>
    <dgm:cxn modelId="{7FC2B124-0521-4571-AD58-26A0101C0018}" type="presOf" srcId="{C10DAE58-AFF2-49B4-AE81-64E9471A64D1}" destId="{8D41ECA4-C850-4998-8E7A-4219A220039F}" srcOrd="0" destOrd="0" presId="urn:microsoft.com/office/officeart/2005/8/layout/funnel1"/>
    <dgm:cxn modelId="{8BB9BBF7-9F6C-4291-80EB-5FAA3632DE96}" type="presOf" srcId="{1DA8BE33-367A-4619-92FB-52759C115A89}" destId="{BBCCB10A-5A56-4C3E-9F71-4D0005074AD5}" srcOrd="0" destOrd="0" presId="urn:microsoft.com/office/officeart/2005/8/layout/funnel1"/>
    <dgm:cxn modelId="{80E71592-004C-4CD5-B502-D944AE01CCAE}" type="presOf" srcId="{2C811B73-1FBB-49FB-B1B8-69FF6DE8A497}" destId="{F136CED4-8E64-483C-8804-654870D018A3}" srcOrd="0" destOrd="0" presId="urn:microsoft.com/office/officeart/2005/8/layout/funnel1"/>
    <dgm:cxn modelId="{B3A2F73D-1E39-4D52-A279-7CC7871B7D19}" type="presParOf" srcId="{BBCCB10A-5A56-4C3E-9F71-4D0005074AD5}" destId="{99AB2253-013D-497B-8F6C-AC32315073CD}" srcOrd="0" destOrd="0" presId="urn:microsoft.com/office/officeart/2005/8/layout/funnel1"/>
    <dgm:cxn modelId="{DFD77C5D-DD02-4983-A3AC-5E8EDF5399A8}" type="presParOf" srcId="{BBCCB10A-5A56-4C3E-9F71-4D0005074AD5}" destId="{92870E51-3937-4F03-83DD-3A7F61173C26}" srcOrd="1" destOrd="0" presId="urn:microsoft.com/office/officeart/2005/8/layout/funnel1"/>
    <dgm:cxn modelId="{82F8F5F1-4476-480D-814D-2041DF56C0D8}" type="presParOf" srcId="{BBCCB10A-5A56-4C3E-9F71-4D0005074AD5}" destId="{8D41ECA4-C850-4998-8E7A-4219A220039F}" srcOrd="2" destOrd="0" presId="urn:microsoft.com/office/officeart/2005/8/layout/funnel1"/>
    <dgm:cxn modelId="{42057E90-58AD-49DE-99E5-5F7EE910ED87}" type="presParOf" srcId="{BBCCB10A-5A56-4C3E-9F71-4D0005074AD5}" destId="{92F8AA9B-3955-4905-BCA5-8A40EEAE5A6C}" srcOrd="3" destOrd="0" presId="urn:microsoft.com/office/officeart/2005/8/layout/funnel1"/>
    <dgm:cxn modelId="{94E32CA2-3F91-4F9B-A5FB-7AA8B5D3789C}" type="presParOf" srcId="{BBCCB10A-5A56-4C3E-9F71-4D0005074AD5}" destId="{5F641C61-DB4D-4397-B205-985BBF470D9D}" srcOrd="4" destOrd="0" presId="urn:microsoft.com/office/officeart/2005/8/layout/funnel1"/>
    <dgm:cxn modelId="{6CD31386-6645-4946-97FC-76E403A175C3}" type="presParOf" srcId="{BBCCB10A-5A56-4C3E-9F71-4D0005074AD5}" destId="{F136CED4-8E64-483C-8804-654870D018A3}" srcOrd="5" destOrd="0" presId="urn:microsoft.com/office/officeart/2005/8/layout/funnel1"/>
    <dgm:cxn modelId="{268ED74F-C5A8-4E19-877F-81DE0C2B5E7A}" type="presParOf" srcId="{BBCCB10A-5A56-4C3E-9F71-4D0005074AD5}" destId="{BD05F3EC-84F3-4313-AD80-811AC9F7FE0C}" srcOrd="6" destOrd="0" presId="urn:microsoft.com/office/officeart/2005/8/layout/funne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4428310-DD31-4FF1-9EC4-19E7B89D94C7}">
      <dsp:nvSpPr>
        <dsp:cNvPr id="0" name=""/>
        <dsp:cNvSpPr/>
      </dsp:nvSpPr>
      <dsp:spPr>
        <a:xfrm>
          <a:off x="2831022" y="-150774"/>
          <a:ext cx="2074145" cy="12914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t>Social Studies</a:t>
          </a:r>
        </a:p>
        <a:p>
          <a:pPr lvl="0" algn="ctr" defTabSz="933450">
            <a:lnSpc>
              <a:spcPct val="90000"/>
            </a:lnSpc>
            <a:spcBef>
              <a:spcPct val="0"/>
            </a:spcBef>
            <a:spcAft>
              <a:spcPct val="35000"/>
            </a:spcAft>
          </a:pPr>
          <a:r>
            <a:rPr lang="en-US" sz="2100" b="1" kern="1200" dirty="0" smtClean="0"/>
            <a:t>Special Education</a:t>
          </a:r>
          <a:endParaRPr lang="en-US" sz="2100" b="1" kern="1200" dirty="0"/>
        </a:p>
      </dsp:txBody>
      <dsp:txXfrm>
        <a:off x="2831022" y="-150774"/>
        <a:ext cx="2074145" cy="1291421"/>
      </dsp:txXfrm>
    </dsp:sp>
    <dsp:sp modelId="{60F8EB98-7B5F-435B-8EE8-A90BD3DB9061}">
      <dsp:nvSpPr>
        <dsp:cNvPr id="0" name=""/>
        <dsp:cNvSpPr/>
      </dsp:nvSpPr>
      <dsp:spPr>
        <a:xfrm>
          <a:off x="1900417" y="581960"/>
          <a:ext cx="4287404" cy="4287404"/>
        </a:xfrm>
        <a:custGeom>
          <a:avLst/>
          <a:gdLst/>
          <a:ahLst/>
          <a:cxnLst/>
          <a:rect l="0" t="0" r="0" b="0"/>
          <a:pathLst>
            <a:path>
              <a:moveTo>
                <a:pt x="3013909" y="184569"/>
              </a:moveTo>
              <a:arcTo wR="2143702" hR="2143702" stAng="17636989" swAng="158823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93799CC-FB9C-43CA-A870-6E78F04993D7}">
      <dsp:nvSpPr>
        <dsp:cNvPr id="0" name=""/>
        <dsp:cNvSpPr/>
      </dsp:nvSpPr>
      <dsp:spPr>
        <a:xfrm>
          <a:off x="4796419" y="1367533"/>
          <a:ext cx="2558284" cy="18830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t>Math</a:t>
          </a:r>
        </a:p>
        <a:p>
          <a:pPr lvl="0" algn="ctr" defTabSz="933450">
            <a:lnSpc>
              <a:spcPct val="90000"/>
            </a:lnSpc>
            <a:spcBef>
              <a:spcPct val="0"/>
            </a:spcBef>
            <a:spcAft>
              <a:spcPct val="35000"/>
            </a:spcAft>
          </a:pPr>
          <a:r>
            <a:rPr lang="en-US" sz="2100" b="1" kern="1200" dirty="0" smtClean="0"/>
            <a:t>K-2, 3-5, 6-8, 9-12</a:t>
          </a:r>
          <a:endParaRPr lang="en-US" sz="2100" b="1" kern="1200" dirty="0"/>
        </a:p>
      </dsp:txBody>
      <dsp:txXfrm>
        <a:off x="4796419" y="1367533"/>
        <a:ext cx="2558284" cy="1883010"/>
      </dsp:txXfrm>
    </dsp:sp>
    <dsp:sp modelId="{18BEE24E-46DC-4D07-97FB-DDA7D7B5E84F}">
      <dsp:nvSpPr>
        <dsp:cNvPr id="0" name=""/>
        <dsp:cNvSpPr/>
      </dsp:nvSpPr>
      <dsp:spPr>
        <a:xfrm>
          <a:off x="1996234" y="66929"/>
          <a:ext cx="4287404" cy="4287404"/>
        </a:xfrm>
        <a:custGeom>
          <a:avLst/>
          <a:gdLst/>
          <a:ahLst/>
          <a:cxnLst/>
          <a:rect l="0" t="0" r="0" b="0"/>
          <a:pathLst>
            <a:path>
              <a:moveTo>
                <a:pt x="4016429" y="3186944"/>
              </a:moveTo>
              <a:arcTo wR="2143702" hR="2143702" stAng="1747255" swAng="59940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2560B34-F423-4962-8D19-F0623E24251D}">
      <dsp:nvSpPr>
        <dsp:cNvPr id="0" name=""/>
        <dsp:cNvSpPr/>
      </dsp:nvSpPr>
      <dsp:spPr>
        <a:xfrm>
          <a:off x="4139950" y="3565885"/>
          <a:ext cx="1976363" cy="16140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t>Library</a:t>
          </a:r>
        </a:p>
        <a:p>
          <a:pPr lvl="0" algn="ctr" defTabSz="933450">
            <a:lnSpc>
              <a:spcPct val="90000"/>
            </a:lnSpc>
            <a:spcBef>
              <a:spcPct val="0"/>
            </a:spcBef>
            <a:spcAft>
              <a:spcPct val="35000"/>
            </a:spcAft>
          </a:pPr>
          <a:r>
            <a:rPr lang="en-US" sz="2100" b="1" kern="1200" dirty="0" smtClean="0"/>
            <a:t>Media</a:t>
          </a:r>
          <a:endParaRPr lang="en-US" sz="2100" b="1" kern="1200" dirty="0"/>
        </a:p>
      </dsp:txBody>
      <dsp:txXfrm>
        <a:off x="4139950" y="3565885"/>
        <a:ext cx="1976363" cy="1614088"/>
      </dsp:txXfrm>
    </dsp:sp>
    <dsp:sp modelId="{A456A4D3-CC9C-49B2-B81D-B531BA461E34}">
      <dsp:nvSpPr>
        <dsp:cNvPr id="0" name=""/>
        <dsp:cNvSpPr/>
      </dsp:nvSpPr>
      <dsp:spPr>
        <a:xfrm>
          <a:off x="1724393" y="494936"/>
          <a:ext cx="4287404" cy="4287404"/>
        </a:xfrm>
        <a:custGeom>
          <a:avLst/>
          <a:gdLst/>
          <a:ahLst/>
          <a:cxnLst/>
          <a:rect l="0" t="0" r="0" b="0"/>
          <a:pathLst>
            <a:path>
              <a:moveTo>
                <a:pt x="2411851" y="4270567"/>
              </a:moveTo>
              <a:arcTo wR="2143702" hR="2143702" stAng="4968854" swAng="58787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F49EA41-9BA8-4EA4-AC84-E638DE6271BF}">
      <dsp:nvSpPr>
        <dsp:cNvPr id="0" name=""/>
        <dsp:cNvSpPr/>
      </dsp:nvSpPr>
      <dsp:spPr>
        <a:xfrm>
          <a:off x="1449451" y="3577690"/>
          <a:ext cx="2317214" cy="15904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t>Career Tech</a:t>
          </a:r>
        </a:p>
        <a:p>
          <a:pPr lvl="0" algn="ctr" defTabSz="933450">
            <a:lnSpc>
              <a:spcPct val="90000"/>
            </a:lnSpc>
            <a:spcBef>
              <a:spcPct val="0"/>
            </a:spcBef>
            <a:spcAft>
              <a:spcPct val="35000"/>
            </a:spcAft>
          </a:pPr>
          <a:r>
            <a:rPr lang="en-US" sz="2100" b="1" kern="1200" dirty="0" smtClean="0"/>
            <a:t>Science</a:t>
          </a:r>
        </a:p>
      </dsp:txBody>
      <dsp:txXfrm>
        <a:off x="1449451" y="3577690"/>
        <a:ext cx="2317214" cy="1590479"/>
      </dsp:txXfrm>
    </dsp:sp>
    <dsp:sp modelId="{BD807363-D33A-4C9E-960B-B2E492A1F191}">
      <dsp:nvSpPr>
        <dsp:cNvPr id="0" name=""/>
        <dsp:cNvSpPr/>
      </dsp:nvSpPr>
      <dsp:spPr>
        <a:xfrm>
          <a:off x="1725994" y="498228"/>
          <a:ext cx="4287404" cy="4287404"/>
        </a:xfrm>
        <a:custGeom>
          <a:avLst/>
          <a:gdLst/>
          <a:ahLst/>
          <a:cxnLst/>
          <a:rect l="0" t="0" r="0" b="0"/>
          <a:pathLst>
            <a:path>
              <a:moveTo>
                <a:pt x="212651" y="3074563"/>
              </a:moveTo>
              <a:arcTo wR="2143702" hR="2143702" stAng="9255819" swAng="85745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3D4895A-A557-4538-A156-833D86715A4B}">
      <dsp:nvSpPr>
        <dsp:cNvPr id="0" name=""/>
        <dsp:cNvSpPr/>
      </dsp:nvSpPr>
      <dsp:spPr>
        <a:xfrm>
          <a:off x="600925" y="1367534"/>
          <a:ext cx="2333467" cy="16944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t>Reading</a:t>
          </a:r>
        </a:p>
        <a:p>
          <a:pPr lvl="0" algn="ctr" defTabSz="933450">
            <a:lnSpc>
              <a:spcPct val="90000"/>
            </a:lnSpc>
            <a:spcBef>
              <a:spcPct val="0"/>
            </a:spcBef>
            <a:spcAft>
              <a:spcPct val="35000"/>
            </a:spcAft>
          </a:pPr>
          <a:r>
            <a:rPr lang="en-US" sz="2100" b="1" kern="1200" dirty="0" smtClean="0"/>
            <a:t>K-2, 3-5, 6-8, 9-12</a:t>
          </a:r>
          <a:endParaRPr lang="en-US" sz="2100" b="1" kern="1200" dirty="0"/>
        </a:p>
      </dsp:txBody>
      <dsp:txXfrm>
        <a:off x="600925" y="1367534"/>
        <a:ext cx="2333467" cy="1694449"/>
      </dsp:txXfrm>
    </dsp:sp>
    <dsp:sp modelId="{1184DB3F-B623-4356-98E5-B56238E07D11}">
      <dsp:nvSpPr>
        <dsp:cNvPr id="0" name=""/>
        <dsp:cNvSpPr/>
      </dsp:nvSpPr>
      <dsp:spPr>
        <a:xfrm>
          <a:off x="1726324" y="493867"/>
          <a:ext cx="4287404" cy="4287404"/>
        </a:xfrm>
        <a:custGeom>
          <a:avLst/>
          <a:gdLst/>
          <a:ahLst/>
          <a:cxnLst/>
          <a:rect l="0" t="0" r="0" b="0"/>
          <a:pathLst>
            <a:path>
              <a:moveTo>
                <a:pt x="422163" y="866297"/>
              </a:moveTo>
              <a:arcTo wR="2143702" hR="2143702" stAng="12994554" swAng="145127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D148CB0-A7A5-4E2E-AFDC-445512714BE5}">
      <dsp:nvSpPr>
        <dsp:cNvPr id="0" name=""/>
        <dsp:cNvSpPr/>
      </dsp:nvSpPr>
      <dsp:spPr>
        <a:xfrm rot="5400000">
          <a:off x="4231909" y="-1530938"/>
          <a:ext cx="1173956" cy="453542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latin typeface="+mn-lt"/>
              <a:ea typeface="Tahoma" panose="020B0604030504040204" pitchFamily="34" charset="0"/>
              <a:cs typeface="Tahoma" panose="020B0604030504040204" pitchFamily="34" charset="0"/>
            </a:rPr>
            <a:t>Building awareness of CCRS among educators, including the rationale for common standards across the states</a:t>
          </a:r>
          <a:endParaRPr lang="en-US" sz="1800" kern="1200" dirty="0">
            <a:latin typeface="+mn-lt"/>
            <a:ea typeface="Tahoma" panose="020B0604030504040204" pitchFamily="34" charset="0"/>
            <a:cs typeface="Tahoma" panose="020B0604030504040204" pitchFamily="34" charset="0"/>
          </a:endParaRPr>
        </a:p>
      </dsp:txBody>
      <dsp:txXfrm rot="5400000">
        <a:off x="4231909" y="-1530938"/>
        <a:ext cx="1173956" cy="4535424"/>
      </dsp:txXfrm>
    </dsp:sp>
    <dsp:sp modelId="{2743B3F7-0FC8-44B6-8C97-A7C714BA0DA2}">
      <dsp:nvSpPr>
        <dsp:cNvPr id="0" name=""/>
        <dsp:cNvSpPr/>
      </dsp:nvSpPr>
      <dsp:spPr>
        <a:xfrm>
          <a:off x="0" y="3050"/>
          <a:ext cx="2551175" cy="14674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tx1"/>
              </a:solidFill>
              <a:latin typeface="+mj-lt"/>
              <a:ea typeface="Tahoma" panose="020B0604030504040204" pitchFamily="34" charset="0"/>
              <a:cs typeface="Tahoma" panose="020B0604030504040204" pitchFamily="34" charset="0"/>
            </a:rPr>
            <a:t>Awareness</a:t>
          </a:r>
          <a:endParaRPr lang="en-US" sz="2500" kern="1200" dirty="0">
            <a:solidFill>
              <a:schemeClr val="tx1"/>
            </a:solidFill>
            <a:latin typeface="+mj-lt"/>
            <a:ea typeface="Tahoma" panose="020B0604030504040204" pitchFamily="34" charset="0"/>
            <a:cs typeface="Tahoma" panose="020B0604030504040204" pitchFamily="34" charset="0"/>
          </a:endParaRPr>
        </a:p>
      </dsp:txBody>
      <dsp:txXfrm>
        <a:off x="0" y="3050"/>
        <a:ext cx="2551175" cy="1467445"/>
      </dsp:txXfrm>
    </dsp:sp>
    <dsp:sp modelId="{ECD26E0E-FF36-4891-9DD9-2F96D3F1447B}">
      <dsp:nvSpPr>
        <dsp:cNvPr id="0" name=""/>
        <dsp:cNvSpPr/>
      </dsp:nvSpPr>
      <dsp:spPr>
        <a:xfrm rot="5400000">
          <a:off x="4197494" y="-41070"/>
          <a:ext cx="1173956" cy="453542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latin typeface="+mn-lt"/>
              <a:ea typeface="Tahoma" panose="020B0604030504040204" pitchFamily="34" charset="0"/>
              <a:cs typeface="Tahoma" panose="020B0604030504040204" pitchFamily="34" charset="0"/>
            </a:rPr>
            <a:t>Going deeper into the standards, &amp; implement significant instructional shifts implicit in the ELA &amp; mathematics standards &amp; to develop lessons &amp; units of study that reflect the CCRS</a:t>
          </a:r>
          <a:endParaRPr lang="en-US" sz="1800" kern="1200" dirty="0">
            <a:latin typeface="+mn-lt"/>
            <a:ea typeface="Tahoma" panose="020B0604030504040204" pitchFamily="34" charset="0"/>
            <a:cs typeface="Tahoma" panose="020B0604030504040204" pitchFamily="34" charset="0"/>
          </a:endParaRPr>
        </a:p>
      </dsp:txBody>
      <dsp:txXfrm rot="5400000">
        <a:off x="4197494" y="-41070"/>
        <a:ext cx="1173956" cy="4535424"/>
      </dsp:txXfrm>
    </dsp:sp>
    <dsp:sp modelId="{666E9AC5-4226-453D-95F4-4C3DB38021C4}">
      <dsp:nvSpPr>
        <dsp:cNvPr id="0" name=""/>
        <dsp:cNvSpPr/>
      </dsp:nvSpPr>
      <dsp:spPr>
        <a:xfrm>
          <a:off x="0" y="1543868"/>
          <a:ext cx="2551175" cy="14674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tx1"/>
              </a:solidFill>
              <a:latin typeface="+mn-lt"/>
              <a:ea typeface="Tahoma" panose="020B0604030504040204" pitchFamily="34" charset="0"/>
              <a:cs typeface="Tahoma" panose="020B0604030504040204" pitchFamily="34" charset="0"/>
            </a:rPr>
            <a:t>Initiation &amp; Implementation</a:t>
          </a:r>
          <a:endParaRPr lang="en-US" sz="2500" kern="1200" dirty="0">
            <a:solidFill>
              <a:schemeClr val="tx1"/>
            </a:solidFill>
            <a:latin typeface="+mn-lt"/>
            <a:ea typeface="Tahoma" panose="020B0604030504040204" pitchFamily="34" charset="0"/>
            <a:cs typeface="Tahoma" panose="020B0604030504040204" pitchFamily="34" charset="0"/>
          </a:endParaRPr>
        </a:p>
      </dsp:txBody>
      <dsp:txXfrm>
        <a:off x="0" y="1543868"/>
        <a:ext cx="2551175" cy="1467445"/>
      </dsp:txXfrm>
    </dsp:sp>
    <dsp:sp modelId="{CD65CD4A-7DCD-45A6-8DDC-4BA1B57B3B8C}">
      <dsp:nvSpPr>
        <dsp:cNvPr id="0" name=""/>
        <dsp:cNvSpPr/>
      </dsp:nvSpPr>
      <dsp:spPr>
        <a:xfrm rot="5400000">
          <a:off x="4231909" y="1550696"/>
          <a:ext cx="1173956" cy="453542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latin typeface="+mn-lt"/>
              <a:ea typeface="Tahoma" panose="020B0604030504040204" pitchFamily="34" charset="0"/>
              <a:cs typeface="Tahoma" panose="020B0604030504040204" pitchFamily="34" charset="0"/>
            </a:rPr>
            <a:t>Focusing on curriculum development/adoption, resources and assessment strategies to ensure success for all students	</a:t>
          </a:r>
          <a:endParaRPr lang="en-US" sz="1800" kern="1200" dirty="0">
            <a:latin typeface="+mn-lt"/>
            <a:ea typeface="Tahoma" panose="020B0604030504040204" pitchFamily="34" charset="0"/>
            <a:cs typeface="Tahoma" panose="020B0604030504040204" pitchFamily="34" charset="0"/>
          </a:endParaRPr>
        </a:p>
      </dsp:txBody>
      <dsp:txXfrm rot="5400000">
        <a:off x="4231909" y="1550696"/>
        <a:ext cx="1173956" cy="4535424"/>
      </dsp:txXfrm>
    </dsp:sp>
    <dsp:sp modelId="{47368D15-0C2A-4382-AAAA-46B213DEED8B}">
      <dsp:nvSpPr>
        <dsp:cNvPr id="0" name=""/>
        <dsp:cNvSpPr/>
      </dsp:nvSpPr>
      <dsp:spPr>
        <a:xfrm>
          <a:off x="0" y="3084686"/>
          <a:ext cx="2551175" cy="14674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tx1"/>
              </a:solidFill>
              <a:latin typeface="+mj-lt"/>
              <a:ea typeface="Tahoma" panose="020B0604030504040204" pitchFamily="34" charset="0"/>
              <a:cs typeface="Tahoma" panose="020B0604030504040204" pitchFamily="34" charset="0"/>
            </a:rPr>
            <a:t>Follow Up Support</a:t>
          </a:r>
          <a:endParaRPr lang="en-US" sz="2500" kern="1200" dirty="0">
            <a:solidFill>
              <a:schemeClr val="tx1"/>
            </a:solidFill>
            <a:latin typeface="+mj-lt"/>
            <a:ea typeface="Tahoma" panose="020B0604030504040204" pitchFamily="34" charset="0"/>
            <a:cs typeface="Tahoma" panose="020B0604030504040204" pitchFamily="34" charset="0"/>
          </a:endParaRPr>
        </a:p>
      </dsp:txBody>
      <dsp:txXfrm>
        <a:off x="0" y="3084686"/>
        <a:ext cx="2551175" cy="1467445"/>
      </dsp:txXfrm>
    </dsp:sp>
    <dsp:sp modelId="{2EE2841A-C4C2-4652-A2D9-6464F7FD7C57}">
      <dsp:nvSpPr>
        <dsp:cNvPr id="0" name=""/>
        <dsp:cNvSpPr/>
      </dsp:nvSpPr>
      <dsp:spPr>
        <a:xfrm rot="5400000">
          <a:off x="4231909" y="3091514"/>
          <a:ext cx="1173956" cy="453542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latin typeface="+mn-lt"/>
              <a:ea typeface="Tahoma" panose="020B0604030504040204" pitchFamily="34" charset="0"/>
              <a:cs typeface="Tahoma" panose="020B0604030504040204" pitchFamily="34" charset="0"/>
            </a:rPr>
            <a:t>Evaluating progress and making necessary revisions to the professional development/transition plan to ensure success for all students</a:t>
          </a:r>
          <a:endParaRPr lang="en-US" sz="1800" kern="1200" dirty="0">
            <a:latin typeface="+mn-lt"/>
            <a:ea typeface="Tahoma" panose="020B0604030504040204" pitchFamily="34" charset="0"/>
            <a:cs typeface="Tahoma" panose="020B0604030504040204" pitchFamily="34" charset="0"/>
          </a:endParaRPr>
        </a:p>
      </dsp:txBody>
      <dsp:txXfrm rot="5400000">
        <a:off x="4231909" y="3091514"/>
        <a:ext cx="1173956" cy="4535424"/>
      </dsp:txXfrm>
    </dsp:sp>
    <dsp:sp modelId="{51507101-DE7E-4C47-912C-6BDB3244E80D}">
      <dsp:nvSpPr>
        <dsp:cNvPr id="0" name=""/>
        <dsp:cNvSpPr/>
      </dsp:nvSpPr>
      <dsp:spPr>
        <a:xfrm>
          <a:off x="0" y="4625503"/>
          <a:ext cx="2551175" cy="14674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tx1"/>
              </a:solidFill>
              <a:latin typeface="+mj-lt"/>
              <a:ea typeface="Tahoma" panose="020B0604030504040204" pitchFamily="34" charset="0"/>
              <a:cs typeface="Tahoma" panose="020B0604030504040204" pitchFamily="34" charset="0"/>
            </a:rPr>
            <a:t>Evaluation &amp; Accountability</a:t>
          </a:r>
          <a:endParaRPr lang="en-US" sz="2500" kern="1200" dirty="0">
            <a:solidFill>
              <a:schemeClr val="tx1"/>
            </a:solidFill>
            <a:latin typeface="+mj-lt"/>
            <a:ea typeface="Tahoma" panose="020B0604030504040204" pitchFamily="34" charset="0"/>
            <a:cs typeface="Tahoma" panose="020B0604030504040204" pitchFamily="34" charset="0"/>
          </a:endParaRPr>
        </a:p>
      </dsp:txBody>
      <dsp:txXfrm>
        <a:off x="0" y="4625503"/>
        <a:ext cx="2551175" cy="146744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9AB2253-013D-497B-8F6C-AC32315073CD}">
      <dsp:nvSpPr>
        <dsp:cNvPr id="0" name=""/>
        <dsp:cNvSpPr/>
      </dsp:nvSpPr>
      <dsp:spPr>
        <a:xfrm>
          <a:off x="2284613" y="523313"/>
          <a:ext cx="3649057" cy="1267269"/>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870E51-3937-4F03-83DD-3A7F61173C26}">
      <dsp:nvSpPr>
        <dsp:cNvPr id="0" name=""/>
        <dsp:cNvSpPr/>
      </dsp:nvSpPr>
      <dsp:spPr>
        <a:xfrm>
          <a:off x="3761209" y="3626426"/>
          <a:ext cx="707181" cy="452596"/>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41ECA4-C850-4998-8E7A-4219A220039F}">
      <dsp:nvSpPr>
        <dsp:cNvPr id="0" name=""/>
        <dsp:cNvSpPr/>
      </dsp:nvSpPr>
      <dsp:spPr>
        <a:xfrm>
          <a:off x="2438405" y="3988503"/>
          <a:ext cx="3394472" cy="848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t>Student Achievement</a:t>
          </a:r>
          <a:endParaRPr lang="en-US" sz="2700" kern="1200" dirty="0"/>
        </a:p>
      </dsp:txBody>
      <dsp:txXfrm>
        <a:off x="2438405" y="3988503"/>
        <a:ext cx="3394472" cy="848618"/>
      </dsp:txXfrm>
    </dsp:sp>
    <dsp:sp modelId="{92F8AA9B-3955-4905-BCA5-8A40EEAE5A6C}">
      <dsp:nvSpPr>
        <dsp:cNvPr id="0" name=""/>
        <dsp:cNvSpPr/>
      </dsp:nvSpPr>
      <dsp:spPr>
        <a:xfrm>
          <a:off x="3611286" y="1888456"/>
          <a:ext cx="1272927" cy="12729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t>CCRS</a:t>
          </a:r>
          <a:endParaRPr lang="en-US" sz="3100" kern="1200" dirty="0"/>
        </a:p>
      </dsp:txBody>
      <dsp:txXfrm>
        <a:off x="3611286" y="1888456"/>
        <a:ext cx="1272927" cy="1272927"/>
      </dsp:txXfrm>
    </dsp:sp>
    <dsp:sp modelId="{5F641C61-DB4D-4397-B205-985BBF470D9D}">
      <dsp:nvSpPr>
        <dsp:cNvPr id="0" name=""/>
        <dsp:cNvSpPr/>
      </dsp:nvSpPr>
      <dsp:spPr>
        <a:xfrm>
          <a:off x="2209799" y="533404"/>
          <a:ext cx="1796991" cy="17369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err="1" smtClean="0"/>
            <a:t>AdvancED</a:t>
          </a:r>
          <a:endParaRPr lang="en-US" sz="1600" b="1" kern="1200" dirty="0"/>
        </a:p>
      </dsp:txBody>
      <dsp:txXfrm>
        <a:off x="2209799" y="533404"/>
        <a:ext cx="1796991" cy="1736921"/>
      </dsp:txXfrm>
    </dsp:sp>
    <dsp:sp modelId="{F136CED4-8E64-483C-8804-654870D018A3}">
      <dsp:nvSpPr>
        <dsp:cNvPr id="0" name=""/>
        <dsp:cNvSpPr/>
      </dsp:nvSpPr>
      <dsp:spPr>
        <a:xfrm>
          <a:off x="3886196" y="152394"/>
          <a:ext cx="1848977" cy="19147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Strategic </a:t>
          </a:r>
        </a:p>
        <a:p>
          <a:pPr lvl="0" algn="ctr" defTabSz="889000">
            <a:lnSpc>
              <a:spcPct val="90000"/>
            </a:lnSpc>
            <a:spcBef>
              <a:spcPct val="0"/>
            </a:spcBef>
            <a:spcAft>
              <a:spcPct val="35000"/>
            </a:spcAft>
          </a:pPr>
          <a:r>
            <a:rPr lang="en-US" sz="2000" b="1" kern="1200" dirty="0" smtClean="0"/>
            <a:t>Plan</a:t>
          </a:r>
          <a:endParaRPr lang="en-US" sz="2000" b="1" kern="1200" dirty="0"/>
        </a:p>
      </dsp:txBody>
      <dsp:txXfrm>
        <a:off x="3886196" y="152394"/>
        <a:ext cx="1848977" cy="1914749"/>
      </dsp:txXfrm>
    </dsp:sp>
    <dsp:sp modelId="{BD05F3EC-84F3-4313-AD80-811AC9F7FE0C}">
      <dsp:nvSpPr>
        <dsp:cNvPr id="0" name=""/>
        <dsp:cNvSpPr/>
      </dsp:nvSpPr>
      <dsp:spPr>
        <a:xfrm>
          <a:off x="1600200" y="-311158"/>
          <a:ext cx="5029199" cy="4525958"/>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5B43CA-37B4-4FF7-A11A-67C55EF4B6D1}" type="datetimeFigureOut">
              <a:rPr lang="en-US" smtClean="0"/>
              <a:pPr/>
              <a:t>11/4/2013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A48C12-8F2A-4686-B7A9-4EA8BB48493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State Superintendent</a:t>
            </a:r>
            <a:r>
              <a:rPr lang="en-US" baseline="0" dirty="0" smtClean="0"/>
              <a:t> of Education, Dr. </a:t>
            </a:r>
            <a:r>
              <a:rPr lang="en-US" baseline="0" dirty="0" err="1" smtClean="0"/>
              <a:t>Bice</a:t>
            </a:r>
            <a:r>
              <a:rPr lang="en-US" baseline="0" dirty="0" smtClean="0"/>
              <a:t>, has instituted these meetings for the second year.  The focus of last year’s meetings was the successful implementation of CCRS standards in math.  Math is a continued area of focus this year, along with Literacy (Science and Social Studies) and Reading/Language Arts.</a:t>
            </a:r>
            <a:endParaRPr lang="en-US" dirty="0"/>
          </a:p>
        </p:txBody>
      </p:sp>
      <p:sp>
        <p:nvSpPr>
          <p:cNvPr id="4" name="Slide Number Placeholder 3"/>
          <p:cNvSpPr>
            <a:spLocks noGrp="1"/>
          </p:cNvSpPr>
          <p:nvPr>
            <p:ph type="sldNum" sz="quarter" idx="10"/>
          </p:nvPr>
        </p:nvSpPr>
        <p:spPr/>
        <p:txBody>
          <a:bodyPr/>
          <a:lstStyle/>
          <a:p>
            <a:fld id="{E9A48C12-8F2A-4686-B7A9-4EA8BB48493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Wrap up the discussion with the quote on slide 14.</a:t>
            </a:r>
          </a:p>
          <a:p>
            <a:r>
              <a:rPr lang="en-US" dirty="0" smtClean="0"/>
              <a:t> </a:t>
            </a:r>
          </a:p>
          <a:p>
            <a:r>
              <a:rPr lang="en-US" dirty="0" smtClean="0"/>
              <a:t>Say, </a:t>
            </a:r>
            <a:r>
              <a:rPr lang="en-US" i="1" dirty="0" smtClean="0"/>
              <a:t>“This just reiterates the importance of having students talk both in small and large groups, as this gives them practice with learning to express their mathematical thinking and ideas.”</a:t>
            </a:r>
            <a:endParaRPr lang="en-US" dirty="0" smtClean="0"/>
          </a:p>
          <a:p>
            <a:pPr eaLnBrk="1" hangingPunct="1">
              <a:spcBef>
                <a:spcPct val="0"/>
              </a:spcBef>
            </a:pPr>
            <a:endParaRPr lang="en-US" dirty="0" smtClean="0"/>
          </a:p>
        </p:txBody>
      </p:sp>
      <p:sp>
        <p:nvSpPr>
          <p:cNvPr id="55300"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28950" indent="-280365">
              <a:defRPr>
                <a:solidFill>
                  <a:schemeClr val="tx1"/>
                </a:solidFill>
                <a:latin typeface="Calibri" pitchFamily="34" charset="0"/>
              </a:defRPr>
            </a:lvl2pPr>
            <a:lvl3pPr marL="1121462" indent="-224293">
              <a:defRPr>
                <a:solidFill>
                  <a:schemeClr val="tx1"/>
                </a:solidFill>
                <a:latin typeface="Calibri" pitchFamily="34" charset="0"/>
              </a:defRPr>
            </a:lvl3pPr>
            <a:lvl4pPr marL="1570046" indent="-224293">
              <a:defRPr>
                <a:solidFill>
                  <a:schemeClr val="tx1"/>
                </a:solidFill>
                <a:latin typeface="Calibri" pitchFamily="34" charset="0"/>
              </a:defRPr>
            </a:lvl4pPr>
            <a:lvl5pPr marL="2018631" indent="-224293">
              <a:defRPr>
                <a:solidFill>
                  <a:schemeClr val="tx1"/>
                </a:solidFill>
                <a:latin typeface="Calibri" pitchFamily="34" charset="0"/>
              </a:defRPr>
            </a:lvl5pPr>
            <a:lvl6pPr marL="2467216" indent="-224293" fontAlgn="base">
              <a:spcBef>
                <a:spcPct val="0"/>
              </a:spcBef>
              <a:spcAft>
                <a:spcPct val="0"/>
              </a:spcAft>
              <a:defRPr>
                <a:solidFill>
                  <a:schemeClr val="tx1"/>
                </a:solidFill>
                <a:latin typeface="Calibri" pitchFamily="34" charset="0"/>
              </a:defRPr>
            </a:lvl6pPr>
            <a:lvl7pPr marL="2915799" indent="-224293" fontAlgn="base">
              <a:spcBef>
                <a:spcPct val="0"/>
              </a:spcBef>
              <a:spcAft>
                <a:spcPct val="0"/>
              </a:spcAft>
              <a:defRPr>
                <a:solidFill>
                  <a:schemeClr val="tx1"/>
                </a:solidFill>
                <a:latin typeface="Calibri" pitchFamily="34" charset="0"/>
              </a:defRPr>
            </a:lvl7pPr>
            <a:lvl8pPr marL="3364385" indent="-224293" fontAlgn="base">
              <a:spcBef>
                <a:spcPct val="0"/>
              </a:spcBef>
              <a:spcAft>
                <a:spcPct val="0"/>
              </a:spcAft>
              <a:defRPr>
                <a:solidFill>
                  <a:schemeClr val="tx1"/>
                </a:solidFill>
                <a:latin typeface="Calibri" pitchFamily="34" charset="0"/>
              </a:defRPr>
            </a:lvl8pPr>
            <a:lvl9pPr marL="3812969" indent="-22429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53D8FB9-F59A-4C9D-8662-AAD21638CC6E}"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0658" name="Shape 134"/>
          <p:cNvSpPr>
            <a:spLocks noGrp="1" noRot="1" noChangeAspect="1" noTextEdit="1"/>
          </p:cNvSpPr>
          <p:nvPr>
            <p:ph type="sldImg" idx="2"/>
          </p:nvPr>
        </p:nvSpPr>
        <p:spPr bwMode="auto">
          <a:xfrm>
            <a:off x="1144588" y="685800"/>
            <a:ext cx="4570412" cy="342900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noFill/>
          </a:ln>
        </p:spPr>
      </p:sp>
      <p:sp>
        <p:nvSpPr>
          <p:cNvPr id="70659" name="Shape 135"/>
          <p:cNvSpPr>
            <a:spLocks noGrp="1"/>
          </p:cNvSpPr>
          <p:nvPr>
            <p:ph type="body" idx="1"/>
          </p:nvPr>
        </p:nvSpPr>
        <p:spPr bwMode="auto">
          <a:xfrm>
            <a:off x="914711" y="4344025"/>
            <a:ext cx="5028579" cy="4114488"/>
          </a:xfrm>
          <a:noFill/>
        </p:spPr>
        <p:txBody>
          <a:bodyPr wrap="square" lIns="90409" tIns="45193" rIns="90409" bIns="45193" numCol="1" anchor="t" anchorCtr="0" compatLnSpc="1">
            <a:prstTxWarp prst="textNoShape">
              <a:avLst/>
            </a:prstTxWarp>
            <a:normAutofit fontScale="92500" lnSpcReduction="10000"/>
          </a:bodyPr>
          <a:lstStyle/>
          <a:p>
            <a:pPr eaLnBrk="1" hangingPunct="1">
              <a:spcBef>
                <a:spcPct val="0"/>
              </a:spcBef>
            </a:pPr>
            <a:r>
              <a:rPr lang="en-US" dirty="0" smtClean="0">
                <a:solidFill>
                  <a:srgbClr val="000000"/>
                </a:solidFill>
                <a:latin typeface="Arial" charset="0"/>
                <a:cs typeface="Arial" charset="0"/>
                <a:sym typeface="Arial" charset="0"/>
              </a:rPr>
              <a:t>Teachers feel that they should avoid telling students anything, but are not sure what they can do to encourage rigorous mathematical thinking and reasoning.</a:t>
            </a:r>
          </a:p>
          <a:p>
            <a:pPr eaLnBrk="1" hangingPunct="1">
              <a:spcBef>
                <a:spcPct val="0"/>
              </a:spcBef>
            </a:pPr>
            <a:endParaRPr lang="en-US" dirty="0" smtClean="0">
              <a:solidFill>
                <a:srgbClr val="000000"/>
              </a:solidFill>
              <a:latin typeface="Arial" charset="0"/>
              <a:cs typeface="Arial" charset="0"/>
              <a:sym typeface="Arial" charset="0"/>
            </a:endParaRPr>
          </a:p>
          <a:p>
            <a:pPr eaLnBrk="1" hangingPunct="1">
              <a:spcBef>
                <a:spcPct val="0"/>
              </a:spcBef>
            </a:pPr>
            <a:r>
              <a:rPr lang="en-US" dirty="0" smtClean="0">
                <a:latin typeface="Arial" charset="0"/>
              </a:rPr>
              <a:t>We are going to preview a model for effective use of student thinking in whole-class discussions that research has shown to have the power to put teachers in control of productive student discourse AND HELP TEACHERS ORCHESTRATE DISCUSSIONS THAT MOVE BEYOND SHOWING AND TELLING.</a:t>
            </a:r>
          </a:p>
          <a:p>
            <a:pPr eaLnBrk="1" hangingPunct="1">
              <a:spcBef>
                <a:spcPct val="0"/>
              </a:spcBef>
            </a:pPr>
            <a:endParaRPr lang="en-US" dirty="0" smtClean="0">
              <a:latin typeface="Arial" charset="0"/>
            </a:endParaRPr>
          </a:p>
          <a:p>
            <a:pPr eaLnBrk="1" hangingPunct="1">
              <a:spcBef>
                <a:spcPct val="0"/>
              </a:spcBef>
            </a:pPr>
            <a:endParaRPr lang="en-US" dirty="0" smtClean="0">
              <a:latin typeface="Arial" charset="0"/>
            </a:endParaRPr>
          </a:p>
          <a:p>
            <a:pPr eaLnBrk="1" hangingPunct="1">
              <a:spcBef>
                <a:spcPct val="0"/>
              </a:spcBef>
            </a:pPr>
            <a:endParaRPr lang="en-US" dirty="0" smtClean="0">
              <a:latin typeface="Arial" charset="0"/>
            </a:endParaRPr>
          </a:p>
          <a:p>
            <a:pPr eaLnBrk="1" hangingPunct="1">
              <a:spcBef>
                <a:spcPct val="0"/>
              </a:spcBef>
            </a:pPr>
            <a:r>
              <a:rPr lang="en-US" i="1" dirty="0" smtClean="0"/>
              <a:t>"Ensuring that students have the opportunity to reason mathematically is one of the most difficult</a:t>
            </a:r>
            <a:br>
              <a:rPr lang="en-US" i="1" dirty="0" smtClean="0"/>
            </a:br>
            <a:r>
              <a:rPr lang="en-US" i="1" dirty="0" smtClean="0"/>
              <a:t>challenges that teachers face. A key component is creating a classroom in which discourse is</a:t>
            </a:r>
            <a:br>
              <a:rPr lang="en-US" i="1" dirty="0" smtClean="0"/>
            </a:br>
            <a:r>
              <a:rPr lang="en-US" i="1" dirty="0" smtClean="0"/>
              <a:t>encouraged and leads to better understanding. Productive discourse is not an accident, nor can</a:t>
            </a:r>
            <a:br>
              <a:rPr lang="en-US" i="1" dirty="0" smtClean="0"/>
            </a:br>
            <a:r>
              <a:rPr lang="en-US" i="1" dirty="0" smtClean="0"/>
              <a:t>it be accomplished by a teacher working on the fly, hoping for a serendipitous student exchange</a:t>
            </a:r>
            <a:br>
              <a:rPr lang="en-US" i="1" dirty="0" smtClean="0"/>
            </a:br>
            <a:r>
              <a:rPr lang="en-US" i="1" dirty="0" smtClean="0"/>
              <a:t>that contains meaningful mathematical ideas. While acknowledging that this type of teaching</a:t>
            </a:r>
            <a:br>
              <a:rPr lang="en-US" i="1" dirty="0" smtClean="0"/>
            </a:br>
            <a:r>
              <a:rPr lang="en-US" i="1" dirty="0" smtClean="0"/>
              <a:t>is demanding, Smith and Stein present five practices that any teacher can use to implement</a:t>
            </a:r>
            <a:br>
              <a:rPr lang="en-US" i="1" dirty="0" smtClean="0"/>
            </a:br>
            <a:r>
              <a:rPr lang="en-US" i="1" dirty="0" smtClean="0"/>
              <a:t>coherent mathematical conversations. By using the five practices, teachers will learn to teach</a:t>
            </a:r>
            <a:br>
              <a:rPr lang="en-US" i="1" dirty="0" smtClean="0"/>
            </a:br>
            <a:r>
              <a:rPr lang="en-US" i="1" dirty="0" smtClean="0"/>
              <a:t>effectively in this way.“</a:t>
            </a:r>
          </a:p>
          <a:p>
            <a:pPr eaLnBrk="1" hangingPunct="1">
              <a:spcBef>
                <a:spcPct val="0"/>
              </a:spcBef>
            </a:pPr>
            <a:endParaRPr lang="en-US" i="1" dirty="0" smtClean="0">
              <a:latin typeface="Arial" charset="0"/>
            </a:endParaRPr>
          </a:p>
          <a:p>
            <a:pPr eaLnBrk="1" hangingPunct="1">
              <a:spcBef>
                <a:spcPct val="0"/>
              </a:spcBef>
            </a:pPr>
            <a:endParaRPr lang="en-US" i="1" dirty="0" smtClean="0">
              <a:latin typeface="Arial" charset="0"/>
            </a:endParaRPr>
          </a:p>
          <a:p>
            <a:pPr eaLnBrk="1" hangingPunct="1">
              <a:spcBef>
                <a:spcPct val="0"/>
              </a:spcBef>
            </a:pPr>
            <a:endParaRPr lang="en-US" i="1" dirty="0" smtClean="0">
              <a:latin typeface="Arial" charset="0"/>
            </a:endParaRPr>
          </a:p>
          <a:p>
            <a:pPr eaLnBrk="1" hangingPunct="1">
              <a:spcBef>
                <a:spcPct val="0"/>
              </a:spcBef>
            </a:pPr>
            <a:endParaRPr lang="en-US" dirty="0" smtClean="0">
              <a:latin typeface="Arial" charset="0"/>
            </a:endParaRPr>
          </a:p>
          <a:p>
            <a:pPr eaLnBrk="1" hangingPunct="1">
              <a:spcBef>
                <a:spcPct val="0"/>
              </a:spcBef>
            </a:pPr>
            <a:endParaRPr lang="en-US" dirty="0" smtClean="0"/>
          </a:p>
        </p:txBody>
      </p:sp>
      <p:sp>
        <p:nvSpPr>
          <p:cNvPr id="66564" name="Shape 136"/>
          <p:cNvSpPr>
            <a:spLocks noGrp="1"/>
          </p:cNvSpPr>
          <p:nvPr>
            <p:ph type="sldNum" sz="quarter" idx="5"/>
          </p:nvPr>
        </p:nvSpPr>
        <p:spPr bwMode="auto">
          <a:xfrm>
            <a:off x="3887133" y="8686489"/>
            <a:ext cx="2970868" cy="457512"/>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00" tIns="45686" rIns="91400" bIns="45686" numCol="1" anchorCtr="0" compatLnSpc="1">
            <a:prstTxWarp prst="textNoShape">
              <a:avLst/>
            </a:prstTxWarp>
          </a:bodyPr>
          <a:lstStyle>
            <a:lvl1pPr>
              <a:defRPr>
                <a:solidFill>
                  <a:schemeClr val="tx1"/>
                </a:solidFill>
                <a:latin typeface="Calibri" pitchFamily="34" charset="0"/>
              </a:defRPr>
            </a:lvl1pPr>
            <a:lvl2pPr marL="728950" indent="-280365">
              <a:defRPr>
                <a:solidFill>
                  <a:schemeClr val="tx1"/>
                </a:solidFill>
                <a:latin typeface="Calibri" pitchFamily="34" charset="0"/>
              </a:defRPr>
            </a:lvl2pPr>
            <a:lvl3pPr marL="1121462" indent="-224293">
              <a:defRPr>
                <a:solidFill>
                  <a:schemeClr val="tx1"/>
                </a:solidFill>
                <a:latin typeface="Calibri" pitchFamily="34" charset="0"/>
              </a:defRPr>
            </a:lvl3pPr>
            <a:lvl4pPr marL="1570046" indent="-224293">
              <a:defRPr>
                <a:solidFill>
                  <a:schemeClr val="tx1"/>
                </a:solidFill>
                <a:latin typeface="Calibri" pitchFamily="34" charset="0"/>
              </a:defRPr>
            </a:lvl4pPr>
            <a:lvl5pPr marL="2018631" indent="-224293">
              <a:defRPr>
                <a:solidFill>
                  <a:schemeClr val="tx1"/>
                </a:solidFill>
                <a:latin typeface="Calibri" pitchFamily="34" charset="0"/>
              </a:defRPr>
            </a:lvl5pPr>
            <a:lvl6pPr marL="2467216" indent="-224293" fontAlgn="base">
              <a:spcBef>
                <a:spcPct val="0"/>
              </a:spcBef>
              <a:spcAft>
                <a:spcPct val="0"/>
              </a:spcAft>
              <a:defRPr>
                <a:solidFill>
                  <a:schemeClr val="tx1"/>
                </a:solidFill>
                <a:latin typeface="Calibri" pitchFamily="34" charset="0"/>
              </a:defRPr>
            </a:lvl6pPr>
            <a:lvl7pPr marL="2915799" indent="-224293" fontAlgn="base">
              <a:spcBef>
                <a:spcPct val="0"/>
              </a:spcBef>
              <a:spcAft>
                <a:spcPct val="0"/>
              </a:spcAft>
              <a:defRPr>
                <a:solidFill>
                  <a:schemeClr val="tx1"/>
                </a:solidFill>
                <a:latin typeface="Calibri" pitchFamily="34" charset="0"/>
              </a:defRPr>
            </a:lvl7pPr>
            <a:lvl8pPr marL="3364385" indent="-224293" fontAlgn="base">
              <a:spcBef>
                <a:spcPct val="0"/>
              </a:spcBef>
              <a:spcAft>
                <a:spcPct val="0"/>
              </a:spcAft>
              <a:defRPr>
                <a:solidFill>
                  <a:schemeClr val="tx1"/>
                </a:solidFill>
                <a:latin typeface="Calibri" pitchFamily="34" charset="0"/>
              </a:defRPr>
            </a:lvl8pPr>
            <a:lvl9pPr marL="3812969" indent="-22429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mtClean="0"/>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28950" indent="-280365">
              <a:defRPr>
                <a:solidFill>
                  <a:schemeClr val="tx1"/>
                </a:solidFill>
                <a:latin typeface="Calibri" pitchFamily="34" charset="0"/>
              </a:defRPr>
            </a:lvl2pPr>
            <a:lvl3pPr marL="1121462" indent="-224293">
              <a:defRPr>
                <a:solidFill>
                  <a:schemeClr val="tx1"/>
                </a:solidFill>
                <a:latin typeface="Calibri" pitchFamily="34" charset="0"/>
              </a:defRPr>
            </a:lvl3pPr>
            <a:lvl4pPr marL="1570046" indent="-224293">
              <a:defRPr>
                <a:solidFill>
                  <a:schemeClr val="tx1"/>
                </a:solidFill>
                <a:latin typeface="Calibri" pitchFamily="34" charset="0"/>
              </a:defRPr>
            </a:lvl4pPr>
            <a:lvl5pPr marL="2018631" indent="-224293">
              <a:defRPr>
                <a:solidFill>
                  <a:schemeClr val="tx1"/>
                </a:solidFill>
                <a:latin typeface="Calibri" pitchFamily="34" charset="0"/>
              </a:defRPr>
            </a:lvl5pPr>
            <a:lvl6pPr marL="2467216" indent="-224293" fontAlgn="base">
              <a:spcBef>
                <a:spcPct val="0"/>
              </a:spcBef>
              <a:spcAft>
                <a:spcPct val="0"/>
              </a:spcAft>
              <a:defRPr>
                <a:solidFill>
                  <a:schemeClr val="tx1"/>
                </a:solidFill>
                <a:latin typeface="Calibri" pitchFamily="34" charset="0"/>
              </a:defRPr>
            </a:lvl6pPr>
            <a:lvl7pPr marL="2915799" indent="-224293" fontAlgn="base">
              <a:spcBef>
                <a:spcPct val="0"/>
              </a:spcBef>
              <a:spcAft>
                <a:spcPct val="0"/>
              </a:spcAft>
              <a:defRPr>
                <a:solidFill>
                  <a:schemeClr val="tx1"/>
                </a:solidFill>
                <a:latin typeface="Calibri" pitchFamily="34" charset="0"/>
              </a:defRPr>
            </a:lvl7pPr>
            <a:lvl8pPr marL="3364385" indent="-224293" fontAlgn="base">
              <a:spcBef>
                <a:spcPct val="0"/>
              </a:spcBef>
              <a:spcAft>
                <a:spcPct val="0"/>
              </a:spcAft>
              <a:defRPr>
                <a:solidFill>
                  <a:schemeClr val="tx1"/>
                </a:solidFill>
                <a:latin typeface="Calibri" pitchFamily="34" charset="0"/>
              </a:defRPr>
            </a:lvl8pPr>
            <a:lvl9pPr marL="3812969" indent="-22429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E3D3387-8754-4867-9F24-920955163E6B}" type="slidenum">
              <a:rPr lang="en-US" smtClean="0">
                <a:latin typeface="Arial" charset="0"/>
              </a:rPr>
              <a:pPr fontAlgn="base">
                <a:spcBef>
                  <a:spcPct val="0"/>
                </a:spcBef>
                <a:spcAft>
                  <a:spcPct val="0"/>
                </a:spcAft>
                <a:defRPr/>
              </a:pPr>
              <a:t>14</a:t>
            </a:fld>
            <a:endParaRPr lang="en-US" smtClean="0">
              <a:latin typeface="Arial" charset="0"/>
            </a:endParaRPr>
          </a:p>
        </p:txBody>
      </p:sp>
      <p:sp>
        <p:nvSpPr>
          <p:cNvPr id="7168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1684" name="Rectangle 3"/>
          <p:cNvSpPr>
            <a:spLocks noGrp="1" noChangeArrowheads="1"/>
          </p:cNvSpPr>
          <p:nvPr>
            <p:ph type="body" idx="1"/>
          </p:nvPr>
        </p:nvSpPr>
        <p:spPr bwMode="auto">
          <a:xfrm>
            <a:off x="914711" y="4344025"/>
            <a:ext cx="5028579" cy="4114488"/>
          </a:xfrm>
          <a:solidFill>
            <a:srgbClr val="FFFFFF"/>
          </a:solidFill>
          <a:ln>
            <a:solidFill>
              <a:srgbClr val="000000"/>
            </a:solidFill>
            <a:miter lim="800000"/>
            <a:headEnd/>
            <a:tailEnd/>
          </a:ln>
        </p:spPr>
        <p:txBody>
          <a:bodyPr wrap="square" numCol="1" anchor="t" anchorCtr="0" compatLnSpc="1">
            <a:prstTxWarp prst="textNoShape">
              <a:avLst/>
            </a:prstTxWarp>
            <a:normAutofit fontScale="70000" lnSpcReduction="20000"/>
          </a:bodyPr>
          <a:lstStyle/>
          <a:p>
            <a:pPr eaLnBrk="1" hangingPunct="1">
              <a:spcBef>
                <a:spcPct val="0"/>
              </a:spcBef>
            </a:pPr>
            <a:r>
              <a:rPr lang="en-US" dirty="0" smtClean="0"/>
              <a:t>The five practices are:</a:t>
            </a:r>
          </a:p>
          <a:p>
            <a:pPr eaLnBrk="1" hangingPunct="1">
              <a:spcBef>
                <a:spcPct val="0"/>
              </a:spcBef>
              <a:buFontTx/>
              <a:buChar char="•"/>
            </a:pPr>
            <a:r>
              <a:rPr lang="en-US" b="1" dirty="0" smtClean="0"/>
              <a:t>Anticipating</a:t>
            </a:r>
            <a:r>
              <a:rPr lang="en-US" dirty="0" smtClean="0"/>
              <a:t> likely student responses to mathematical tasks</a:t>
            </a:r>
          </a:p>
          <a:p>
            <a:pPr eaLnBrk="1" hangingPunct="1">
              <a:spcBef>
                <a:spcPct val="0"/>
              </a:spcBef>
              <a:buFontTx/>
              <a:buChar char="•"/>
            </a:pPr>
            <a:r>
              <a:rPr lang="en-US" b="1" dirty="0" smtClean="0"/>
              <a:t>While students working on the tasks (in pairs or small groups), Monitoring</a:t>
            </a:r>
            <a:r>
              <a:rPr lang="en-US" dirty="0" smtClean="0"/>
              <a:t> students’ actual responses to the tasks</a:t>
            </a:r>
          </a:p>
          <a:p>
            <a:pPr eaLnBrk="1" hangingPunct="1">
              <a:spcBef>
                <a:spcPct val="0"/>
              </a:spcBef>
              <a:buFontTx/>
              <a:buChar char="•"/>
            </a:pPr>
            <a:r>
              <a:rPr lang="en-US" b="1" dirty="0" smtClean="0"/>
              <a:t>Selecting</a:t>
            </a:r>
            <a:r>
              <a:rPr lang="en-US" dirty="0" smtClean="0"/>
              <a:t> particular students to present their mathematical responses during the whole class discussion</a:t>
            </a:r>
          </a:p>
          <a:p>
            <a:pPr eaLnBrk="1" hangingPunct="1">
              <a:spcBef>
                <a:spcPct val="0"/>
              </a:spcBef>
              <a:buFontTx/>
              <a:buChar char="•"/>
            </a:pPr>
            <a:r>
              <a:rPr lang="en-US" dirty="0" smtClean="0"/>
              <a:t>Purposefully </a:t>
            </a:r>
            <a:r>
              <a:rPr lang="en-US" b="1" dirty="0" smtClean="0"/>
              <a:t>sequencing when </a:t>
            </a:r>
            <a:r>
              <a:rPr lang="en-US" dirty="0" smtClean="0"/>
              <a:t>these student responses are shared during the discussion</a:t>
            </a:r>
          </a:p>
          <a:p>
            <a:pPr eaLnBrk="1" hangingPunct="1">
              <a:spcBef>
                <a:spcPct val="0"/>
              </a:spcBef>
              <a:buFontTx/>
              <a:buChar char="•"/>
            </a:pPr>
            <a:r>
              <a:rPr lang="en-US" dirty="0" smtClean="0"/>
              <a:t>Helping the class make mathematical </a:t>
            </a:r>
            <a:r>
              <a:rPr lang="en-US" b="1" dirty="0" smtClean="0"/>
              <a:t>connections</a:t>
            </a:r>
            <a:r>
              <a:rPr lang="en-US" dirty="0" smtClean="0"/>
              <a:t> between different students’ responses</a:t>
            </a:r>
          </a:p>
          <a:p>
            <a:pPr eaLnBrk="1" hangingPunct="1">
              <a:spcBef>
                <a:spcPct val="0"/>
              </a:spcBef>
            </a:pPr>
            <a:endParaRPr lang="en-US" dirty="0" smtClean="0"/>
          </a:p>
          <a:p>
            <a:pPr eaLnBrk="1" hangingPunct="1">
              <a:spcBef>
                <a:spcPct val="0"/>
              </a:spcBef>
            </a:pPr>
            <a:r>
              <a:rPr lang="en-US" b="1" dirty="0" smtClean="0"/>
              <a:t>As you can see,</a:t>
            </a:r>
          </a:p>
          <a:p>
            <a:pPr eaLnBrk="1" hangingPunct="1">
              <a:spcBef>
                <a:spcPct val="0"/>
              </a:spcBef>
            </a:pPr>
            <a:r>
              <a:rPr lang="en-US" b="1" dirty="0" smtClean="0"/>
              <a:t>each of these has been discussed separately by various authors;</a:t>
            </a:r>
          </a:p>
          <a:p>
            <a:pPr eaLnBrk="1" hangingPunct="1">
              <a:spcBef>
                <a:spcPct val="0"/>
              </a:spcBef>
            </a:pPr>
            <a:r>
              <a:rPr lang="en-US" b="1" dirty="0" smtClean="0"/>
              <a:t>Smith and Stein’s contribution was to integrate them into a single package.</a:t>
            </a:r>
          </a:p>
          <a:p>
            <a:pPr eaLnBrk="1" hangingPunct="1">
              <a:spcBef>
                <a:spcPct val="0"/>
              </a:spcBef>
              <a:buSzPct val="25000"/>
            </a:pPr>
            <a:endParaRPr lang="en-US" dirty="0" smtClean="0"/>
          </a:p>
          <a:p>
            <a:pPr eaLnBrk="1" hangingPunct="1">
              <a:spcBef>
                <a:spcPct val="0"/>
              </a:spcBef>
              <a:buSzPct val="25000"/>
            </a:pPr>
            <a:endParaRPr lang="en-US" dirty="0" smtClean="0"/>
          </a:p>
          <a:p>
            <a:pPr eaLnBrk="1" hangingPunct="1">
              <a:spcBef>
                <a:spcPct val="0"/>
              </a:spcBef>
              <a:buSzPct val="25000"/>
            </a:pPr>
            <a:r>
              <a:rPr lang="en-US" dirty="0" smtClean="0"/>
              <a:t>The five practices are:</a:t>
            </a:r>
          </a:p>
          <a:p>
            <a:pPr eaLnBrk="1" hangingPunct="1">
              <a:spcBef>
                <a:spcPct val="0"/>
              </a:spcBef>
            </a:pPr>
            <a:endParaRPr lang="en-US" dirty="0" smtClean="0"/>
          </a:p>
          <a:p>
            <a:pPr eaLnBrk="1" hangingPunct="1">
              <a:spcBef>
                <a:spcPct val="0"/>
              </a:spcBef>
              <a:buClr>
                <a:srgbClr val="000000"/>
              </a:buClr>
              <a:buSzPct val="25000"/>
            </a:pPr>
            <a:r>
              <a:rPr lang="en-US" b="1" dirty="0" smtClean="0"/>
              <a:t>Anticipating</a:t>
            </a:r>
            <a:r>
              <a:rPr lang="en-US" dirty="0" smtClean="0"/>
              <a:t> likely student responses to mathematical tasks</a:t>
            </a:r>
          </a:p>
          <a:p>
            <a:pPr eaLnBrk="1" hangingPunct="1">
              <a:spcBef>
                <a:spcPct val="0"/>
              </a:spcBef>
              <a:buClr>
                <a:srgbClr val="000000"/>
              </a:buClr>
              <a:buSzPct val="25000"/>
            </a:pPr>
            <a:r>
              <a:rPr lang="en-US" b="1" dirty="0" smtClean="0"/>
              <a:t>Monitoring</a:t>
            </a:r>
            <a:r>
              <a:rPr lang="en-US" dirty="0" smtClean="0"/>
              <a:t> students’ responses to the tasks during the explore phase</a:t>
            </a:r>
          </a:p>
          <a:p>
            <a:pPr eaLnBrk="1" hangingPunct="1">
              <a:spcBef>
                <a:spcPct val="0"/>
              </a:spcBef>
              <a:buClr>
                <a:srgbClr val="000000"/>
              </a:buClr>
              <a:buSzPct val="25000"/>
            </a:pPr>
            <a:r>
              <a:rPr lang="en-US" b="1" dirty="0" smtClean="0"/>
              <a:t>Selecting</a:t>
            </a:r>
            <a:r>
              <a:rPr lang="en-US" dirty="0" smtClean="0"/>
              <a:t> particular students to present their mathematical response during the discuss-and- summarize phase</a:t>
            </a:r>
          </a:p>
          <a:p>
            <a:pPr eaLnBrk="1" hangingPunct="1">
              <a:spcBef>
                <a:spcPct val="0"/>
              </a:spcBef>
              <a:buClr>
                <a:srgbClr val="000000"/>
              </a:buClr>
              <a:buSzPct val="25000"/>
            </a:pPr>
            <a:r>
              <a:rPr lang="en-US" dirty="0" smtClean="0"/>
              <a:t>Purposefully </a:t>
            </a:r>
            <a:r>
              <a:rPr lang="en-US" b="1" dirty="0" smtClean="0"/>
              <a:t>sequencing </a:t>
            </a:r>
            <a:r>
              <a:rPr lang="en-US" dirty="0" smtClean="0"/>
              <a:t>the student responses that will be displayed</a:t>
            </a:r>
          </a:p>
          <a:p>
            <a:pPr eaLnBrk="1" hangingPunct="1">
              <a:spcBef>
                <a:spcPct val="0"/>
              </a:spcBef>
              <a:buClr>
                <a:srgbClr val="000000"/>
              </a:buClr>
              <a:buSzPct val="25000"/>
            </a:pPr>
            <a:r>
              <a:rPr lang="en-US" dirty="0" smtClean="0"/>
              <a:t>Helping the class make mathematical </a:t>
            </a:r>
            <a:r>
              <a:rPr lang="en-US" b="1" dirty="0" smtClean="0"/>
              <a:t>connections</a:t>
            </a:r>
            <a:r>
              <a:rPr lang="en-US" dirty="0" smtClean="0"/>
              <a:t> between different students’ responses</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t>Teaching in a manner that productively makes use of students’ ideas and strategies that are generated by high-level tasks is demanding. It requires knowledge of mathematics content, knowledge of student thinking, knowledge of pedagogical “moves” that a teacher can make to lead discussions, and the ability to rapidly apply all of these in specific circumstances (M. Smith &amp; Stein, 2011). To support teachers in this endeavor, Smith and Stein suggested five practices that are intended to make student-centered instruction more manageable. This is done by moderating the degree of improvisation required from the teacher in the midst of a discussion. Rather</a:t>
            </a:r>
          </a:p>
          <a:p>
            <a:pPr eaLnBrk="1" hangingPunct="1">
              <a:spcBef>
                <a:spcPct val="0"/>
              </a:spcBef>
            </a:pPr>
            <a:r>
              <a:rPr lang="en-US" dirty="0" smtClean="0"/>
              <a:t>than providing an instant fix for mathematics instruction, the five practices provide “a reliable process that teachers can depend on to gradually improve their classroom discussions over time” (Stein, Engle, Smith, &amp; Hughes, 2008, p. 335).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The first two of the five practices are </a:t>
            </a:r>
            <a:r>
              <a:rPr lang="en-US" i="1" dirty="0" smtClean="0"/>
              <a:t>anticipating </a:t>
            </a:r>
            <a:r>
              <a:rPr lang="en-US" dirty="0" smtClean="0"/>
              <a:t>students’ solutions to a mathematics task and </a:t>
            </a:r>
            <a:r>
              <a:rPr lang="en-US" i="1" dirty="0" smtClean="0"/>
              <a:t>monitoring </a:t>
            </a:r>
            <a:r>
              <a:rPr lang="en-US" dirty="0" smtClean="0"/>
              <a:t>students’ actual work on the task as they work in pairs or groups.</a:t>
            </a:r>
            <a:endParaRPr lang="en-US" b="1" dirty="0"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28950" indent="-280365">
              <a:defRPr>
                <a:solidFill>
                  <a:schemeClr val="tx1"/>
                </a:solidFill>
                <a:latin typeface="Calibri" pitchFamily="34" charset="0"/>
              </a:defRPr>
            </a:lvl2pPr>
            <a:lvl3pPr marL="1121462" indent="-224293">
              <a:defRPr>
                <a:solidFill>
                  <a:schemeClr val="tx1"/>
                </a:solidFill>
                <a:latin typeface="Calibri" pitchFamily="34" charset="0"/>
              </a:defRPr>
            </a:lvl3pPr>
            <a:lvl4pPr marL="1570046" indent="-224293">
              <a:defRPr>
                <a:solidFill>
                  <a:schemeClr val="tx1"/>
                </a:solidFill>
                <a:latin typeface="Calibri" pitchFamily="34" charset="0"/>
              </a:defRPr>
            </a:lvl4pPr>
            <a:lvl5pPr marL="2018631" indent="-224293">
              <a:defRPr>
                <a:solidFill>
                  <a:schemeClr val="tx1"/>
                </a:solidFill>
                <a:latin typeface="Calibri" pitchFamily="34" charset="0"/>
              </a:defRPr>
            </a:lvl5pPr>
            <a:lvl6pPr marL="2467216" indent="-224293" fontAlgn="base">
              <a:spcBef>
                <a:spcPct val="0"/>
              </a:spcBef>
              <a:spcAft>
                <a:spcPct val="0"/>
              </a:spcAft>
              <a:defRPr>
                <a:solidFill>
                  <a:schemeClr val="tx1"/>
                </a:solidFill>
                <a:latin typeface="Calibri" pitchFamily="34" charset="0"/>
              </a:defRPr>
            </a:lvl6pPr>
            <a:lvl7pPr marL="2915799" indent="-224293" fontAlgn="base">
              <a:spcBef>
                <a:spcPct val="0"/>
              </a:spcBef>
              <a:spcAft>
                <a:spcPct val="0"/>
              </a:spcAft>
              <a:defRPr>
                <a:solidFill>
                  <a:schemeClr val="tx1"/>
                </a:solidFill>
                <a:latin typeface="Calibri" pitchFamily="34" charset="0"/>
              </a:defRPr>
            </a:lvl7pPr>
            <a:lvl8pPr marL="3364385" indent="-224293" fontAlgn="base">
              <a:spcBef>
                <a:spcPct val="0"/>
              </a:spcBef>
              <a:spcAft>
                <a:spcPct val="0"/>
              </a:spcAft>
              <a:defRPr>
                <a:solidFill>
                  <a:schemeClr val="tx1"/>
                </a:solidFill>
                <a:latin typeface="Calibri" pitchFamily="34" charset="0"/>
              </a:defRPr>
            </a:lvl8pPr>
            <a:lvl9pPr marL="3812969" indent="-22429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F7B23D8-3576-4E1D-AC0C-CE72B3711CBC}" type="slidenum">
              <a:rPr lang="en-US" smtClean="0">
                <a:latin typeface="Arial" charset="0"/>
                <a:ea typeface="ＭＳ Ｐゴシック" pitchFamily="34" charset="-128"/>
              </a:rPr>
              <a:pPr fontAlgn="base">
                <a:spcBef>
                  <a:spcPct val="0"/>
                </a:spcBef>
                <a:spcAft>
                  <a:spcPct val="0"/>
                </a:spcAft>
                <a:defRPr/>
              </a:pPr>
              <a:t>15</a:t>
            </a:fld>
            <a:endParaRPr lang="en-US" smtClean="0">
              <a:latin typeface="Arial" charset="0"/>
              <a:ea typeface="ＭＳ Ｐゴシック" pitchFamily="34" charset="-128"/>
            </a:endParaRPr>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Have a participant read the slide to the group.</a:t>
            </a:r>
          </a:p>
          <a:p>
            <a:r>
              <a:rPr lang="en-US" b="1" u="sng" dirty="0" smtClean="0"/>
              <a:t>Ask:</a:t>
            </a:r>
            <a:endParaRPr lang="en-US" dirty="0" smtClean="0"/>
          </a:p>
          <a:p>
            <a:r>
              <a:rPr lang="en-US" i="1" dirty="0" smtClean="0"/>
              <a:t>How can this be accomplished? Say, through lesson planning. Ask the participants, “in your lesson planning to what extent do you focus on what you will do versus what students will do and think?” </a:t>
            </a:r>
            <a:endParaRPr lang="en-US" dirty="0" smtClean="0">
              <a:latin typeface="Arial"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A48C12-8F2A-4686-B7A9-4EA8BB484938}"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2466" name="Shape 93"/>
          <p:cNvSpPr>
            <a:spLocks noGrp="1" noRot="1" noChangeAspect="1" noTextEdit="1"/>
          </p:cNvSpPr>
          <p:nvPr>
            <p:ph type="sldImg" idx="2"/>
          </p:nvPr>
        </p:nvSpPr>
        <p:spPr>
          <a:noFill/>
          <a:ln>
            <a:headEnd/>
            <a:tailEnd/>
          </a:ln>
        </p:spPr>
      </p:sp>
      <p:sp>
        <p:nvSpPr>
          <p:cNvPr id="62467" name="Shape 94"/>
          <p:cNvSpPr txBox="1">
            <a:spLocks noGrp="1"/>
          </p:cNvSpPr>
          <p:nvPr>
            <p:ph type="body" idx="1"/>
          </p:nvPr>
        </p:nvSpPr>
        <p:spPr bwMode="auto">
          <a:xfrm>
            <a:off x="685800" y="4344030"/>
            <a:ext cx="5791200" cy="4524267"/>
          </a:xfrm>
          <a:noFill/>
        </p:spPr>
        <p:txBody>
          <a:bodyPr vert="horz" wrap="square" tIns="45696" bIns="45696" numCol="1" anchor="t" compatLnSpc="1">
            <a:prstTxWarp prst="textNoShape">
              <a:avLst/>
            </a:prstTxWarp>
            <a:spAutoFit/>
          </a:bodyPr>
          <a:lstStyle/>
          <a:p>
            <a:pPr marL="171450" indent="-171450">
              <a:spcBef>
                <a:spcPct val="0"/>
              </a:spcBef>
              <a:buClr>
                <a:srgbClr val="000000"/>
              </a:buClr>
              <a:buSzPct val="153000"/>
              <a:buFont typeface="Arial" pitchFamily="34" charset="0"/>
              <a:buChar char="•"/>
            </a:pPr>
            <a:r>
              <a:rPr lang="en-US" dirty="0" smtClean="0"/>
              <a:t>Last year we spent a lot of time becoming</a:t>
            </a:r>
            <a:r>
              <a:rPr lang="en-US" baseline="0" dirty="0" smtClean="0"/>
              <a:t> aware of and gaining a deeper understanding of the key shifts. </a:t>
            </a:r>
            <a:endParaRPr lang="en-US" dirty="0" smtClean="0"/>
          </a:p>
          <a:p>
            <a:pPr marL="171450" indent="-171450">
              <a:spcBef>
                <a:spcPct val="0"/>
              </a:spcBef>
              <a:buClr>
                <a:srgbClr val="000000"/>
              </a:buClr>
              <a:buSzPct val="153000"/>
              <a:buFont typeface="Arial" pitchFamily="34" charset="0"/>
              <a:buChar char="•"/>
            </a:pPr>
            <a:r>
              <a:rPr lang="en-US" dirty="0" smtClean="0"/>
              <a:t>Since the standards represent a fundamental shift in what is expected of students, they also represent a significant shift in what must be taught and how.  </a:t>
            </a:r>
          </a:p>
          <a:p>
            <a:pPr marL="171450" indent="-171450">
              <a:spcBef>
                <a:spcPct val="0"/>
              </a:spcBef>
              <a:buClr>
                <a:srgbClr val="000000"/>
              </a:buClr>
              <a:buSzPct val="153000"/>
              <a:buFont typeface="Arial" pitchFamily="34" charset="0"/>
              <a:buChar char="•"/>
            </a:pPr>
            <a:r>
              <a:rPr lang="en-US" dirty="0" smtClean="0"/>
              <a:t>When</a:t>
            </a:r>
            <a:r>
              <a:rPr lang="en-US" baseline="0" dirty="0" smtClean="0"/>
              <a:t> we say “shift,” we are talking about the paradigm shift of the old standards to the new standards. </a:t>
            </a:r>
            <a:endParaRPr lang="en-US" dirty="0" smtClean="0"/>
          </a:p>
          <a:p>
            <a:pPr marL="171437" indent="-171437">
              <a:spcBef>
                <a:spcPct val="0"/>
              </a:spcBef>
              <a:buClr>
                <a:srgbClr val="000000"/>
              </a:buClr>
              <a:buSzPct val="153000"/>
            </a:pPr>
            <a:endParaRPr lang="en-US" dirty="0" smtClean="0"/>
          </a:p>
          <a:p>
            <a:pPr marL="171437" indent="-171437">
              <a:spcBef>
                <a:spcPct val="0"/>
              </a:spcBef>
              <a:buClr>
                <a:srgbClr val="000000"/>
              </a:buClr>
              <a:buSzPct val="153000"/>
            </a:pPr>
            <a:endParaRPr lang="en-US" i="1" dirty="0" smtClean="0"/>
          </a:p>
          <a:p>
            <a:pPr marL="171437" indent="-171437">
              <a:spcBef>
                <a:spcPct val="0"/>
              </a:spcBef>
              <a:buClr>
                <a:srgbClr val="000000"/>
              </a:buClr>
              <a:buSzPct val="153000"/>
            </a:pPr>
            <a:r>
              <a:rPr lang="en-US" i="1" dirty="0" smtClean="0"/>
              <a:t>Notes for facilitators.  These can be used to further emphasize the purpose of our focus on the key shifts.</a:t>
            </a:r>
          </a:p>
          <a:p>
            <a:pPr marL="171437" marR="0" indent="-171437" algn="l" defTabSz="914400" rtl="0" eaLnBrk="1" fontAlgn="auto" latinLnBrk="0" hangingPunct="1">
              <a:lnSpc>
                <a:spcPct val="100000"/>
              </a:lnSpc>
              <a:spcBef>
                <a:spcPct val="0"/>
              </a:spcBef>
              <a:spcAft>
                <a:spcPts val="0"/>
              </a:spcAft>
              <a:buClr>
                <a:srgbClr val="000000"/>
              </a:buClr>
              <a:buSzPct val="153000"/>
              <a:buFontTx/>
              <a:buNone/>
              <a:tabLst/>
              <a:defRPr/>
            </a:pPr>
            <a:r>
              <a:rPr lang="en-US" i="1" dirty="0" smtClean="0"/>
              <a:t>For ELA there are 3 key instructional shifts identified by Achieve the Core.  (Read each shift on slide)</a:t>
            </a:r>
          </a:p>
          <a:p>
            <a:pPr marL="171437" indent="-171437">
              <a:spcBef>
                <a:spcPct val="0"/>
              </a:spcBef>
              <a:buClr>
                <a:srgbClr val="000000"/>
              </a:buClr>
              <a:buSzPct val="153000"/>
            </a:pPr>
            <a:endParaRPr lang="en-US" i="1" dirty="0" smtClean="0"/>
          </a:p>
          <a:p>
            <a:pPr marL="171437" indent="-171437">
              <a:spcBef>
                <a:spcPct val="0"/>
              </a:spcBef>
              <a:buClr>
                <a:srgbClr val="000000"/>
              </a:buClr>
              <a:buSzPct val="153000"/>
              <a:buFontTx/>
              <a:buChar char="•"/>
            </a:pPr>
            <a:r>
              <a:rPr lang="en-US" i="1" dirty="0" smtClean="0"/>
              <a:t>The shifts are a high-level summary of the biggest changes signified by the adoption of the CCSS.  </a:t>
            </a:r>
          </a:p>
          <a:p>
            <a:pPr marL="171437" indent="-171437">
              <a:spcBef>
                <a:spcPct val="0"/>
              </a:spcBef>
              <a:buClr>
                <a:srgbClr val="000000"/>
              </a:buClr>
              <a:buSzPct val="153000"/>
              <a:buFontTx/>
              <a:buChar char="•"/>
            </a:pPr>
            <a:r>
              <a:rPr lang="en-US" i="1" dirty="0" smtClean="0"/>
              <a:t>They represent the most significant shifts for curriculum materials, instruction, student learning, and thinking about assessment. Taken all together, they should lead to desired student outcomes. Communicate the shifts to everyone who will listen! Everyone working in your school and district should have a solid understanding of the shifts required in both ELA/Literacy and Mathematics. They are a great starting point for learning about and understanding the CCRS.</a:t>
            </a:r>
          </a:p>
          <a:p>
            <a:pPr marL="171437" indent="-171437">
              <a:spcBef>
                <a:spcPct val="0"/>
              </a:spcBef>
              <a:buClr>
                <a:srgbClr val="000000"/>
              </a:buClr>
              <a:buSzPct val="153000"/>
              <a:buFontTx/>
              <a:buChar char="•"/>
            </a:pPr>
            <a:r>
              <a:rPr lang="en-US" i="1" dirty="0" smtClean="0"/>
              <a:t>You can test any message or effort regarding the CCRS against these touchstones. From state, district, school, or classroom – how does X support the ideas of the shifts.</a:t>
            </a:r>
          </a:p>
          <a:p>
            <a:pPr marL="171437" indent="-171437">
              <a:spcBef>
                <a:spcPct val="0"/>
              </a:spcBef>
              <a:buClr>
                <a:srgbClr val="000000"/>
              </a:buClr>
              <a:buSzPct val="153000"/>
              <a:buFontTx/>
              <a:buChar char="•"/>
            </a:pPr>
            <a:r>
              <a:rPr lang="en-US" i="1" dirty="0" smtClean="0">
                <a:solidFill>
                  <a:srgbClr val="000000"/>
                </a:solidFill>
                <a:cs typeface="Arial" charset="0"/>
                <a:sym typeface="Arial" charset="0"/>
              </a:rPr>
              <a:t>They are meant to be succinct and easy to remember.</a:t>
            </a:r>
          </a:p>
        </p:txBody>
      </p:sp>
      <p:sp>
        <p:nvSpPr>
          <p:cNvPr id="4" name="Slide Number Placeholder 3"/>
          <p:cNvSpPr>
            <a:spLocks noGrp="1"/>
          </p:cNvSpPr>
          <p:nvPr>
            <p:ph type="sldNum" sz="quarter" idx="10"/>
          </p:nvPr>
        </p:nvSpPr>
        <p:spPr/>
        <p:txBody>
          <a:bodyPr/>
          <a:lstStyle/>
          <a:p>
            <a:fld id="{E9FFC9A1-DBF8-4EA7-880B-3896075D573C}" type="slidenum">
              <a:rPr lang="en-US" smtClean="0"/>
              <a:pPr/>
              <a:t>17</a:t>
            </a:fld>
            <a:endParaRPr lang="en-US"/>
          </a:p>
        </p:txBody>
      </p:sp>
    </p:spTree>
    <p:extLst>
      <p:ext uri="{BB962C8B-B14F-4D97-AF65-F5344CB8AC3E}">
        <p14:creationId xmlns:p14="http://schemas.microsoft.com/office/powerpoint/2010/main" xmlns="" val="2555257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t>
            </a:r>
            <a:r>
              <a:rPr lang="en-US" dirty="0" err="1" smtClean="0"/>
              <a:t>Pinterest</a:t>
            </a:r>
            <a:r>
              <a:rPr lang="en-US" dirty="0" smtClean="0"/>
              <a:t> slide at </a:t>
            </a:r>
            <a:r>
              <a:rPr lang="en-US" smtClean="0"/>
              <a:t>this time.</a:t>
            </a:r>
            <a:endParaRPr lang="en-US" dirty="0"/>
          </a:p>
        </p:txBody>
      </p:sp>
      <p:sp>
        <p:nvSpPr>
          <p:cNvPr id="4" name="Slide Number Placeholder 3"/>
          <p:cNvSpPr>
            <a:spLocks noGrp="1"/>
          </p:cNvSpPr>
          <p:nvPr>
            <p:ph type="sldNum" sz="quarter" idx="10"/>
          </p:nvPr>
        </p:nvSpPr>
        <p:spPr/>
        <p:txBody>
          <a:bodyPr/>
          <a:lstStyle/>
          <a:p>
            <a:fld id="{1813FB71-991B-49F8-9FB6-799FFEEC7453}" type="slidenum">
              <a:rPr lang="en-US" smtClean="0"/>
              <a:pPr/>
              <a:t>18</a:t>
            </a:fld>
            <a:endParaRPr lang="en-US"/>
          </a:p>
        </p:txBody>
      </p:sp>
    </p:spTree>
    <p:extLst>
      <p:ext uri="{BB962C8B-B14F-4D97-AF65-F5344CB8AC3E}">
        <p14:creationId xmlns:p14="http://schemas.microsoft.com/office/powerpoint/2010/main" xmlns="" val="4090770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Handout 3</a:t>
            </a:r>
            <a:r>
              <a:rPr lang="en-US" dirty="0" smtClean="0"/>
              <a:t> with CCSS Speaking &amp; Listening Anchor Standards and Anchor</a:t>
            </a:r>
            <a:r>
              <a:rPr lang="en-US" baseline="0" dirty="0" smtClean="0"/>
              <a:t> &amp; Grade Level Standards for Speaking and Listening.</a:t>
            </a:r>
            <a:endParaRPr lang="en-US" dirty="0" smtClean="0"/>
          </a:p>
          <a:p>
            <a:pPr marL="171450" indent="-171450">
              <a:buFont typeface="Arial" pitchFamily="34" charset="0"/>
              <a:buChar char="•"/>
            </a:pPr>
            <a:r>
              <a:rPr lang="en-US" dirty="0" smtClean="0"/>
              <a:t>Remind</a:t>
            </a:r>
            <a:r>
              <a:rPr lang="en-US" baseline="0" dirty="0" smtClean="0"/>
              <a:t> them of the subcategories:  Comprehension &amp; Collaboration and Presentation of Knowledge &amp; Ideas.</a:t>
            </a:r>
          </a:p>
          <a:p>
            <a:pPr marL="171450" indent="-171450">
              <a:buFont typeface="Arial" pitchFamily="34" charset="0"/>
              <a:buChar char="•"/>
            </a:pPr>
            <a:r>
              <a:rPr lang="en-US" baseline="0" dirty="0" smtClean="0"/>
              <a:t>Read the box on the right side of the page Note on Range and Content of Student Speaking and Listening.</a:t>
            </a:r>
          </a:p>
          <a:p>
            <a:pPr marL="171450" indent="-171450">
              <a:buFont typeface="Arial" pitchFamily="34" charset="0"/>
              <a:buChar char="•"/>
            </a:pPr>
            <a:r>
              <a:rPr lang="en-US" baseline="0" dirty="0" smtClean="0"/>
              <a:t>Talk to your partner quickly about what you’ve read.</a:t>
            </a:r>
          </a:p>
          <a:p>
            <a:pPr marL="171450" indent="-171450">
              <a:buFont typeface="Arial" pitchFamily="34" charset="0"/>
              <a:buChar char="•"/>
            </a:pPr>
            <a:r>
              <a:rPr lang="en-US" baseline="0" dirty="0" smtClean="0"/>
              <a:t>Find your grade level and quickly scan them. </a:t>
            </a:r>
            <a:r>
              <a:rPr lang="en-US" i="1" baseline="0" dirty="0" smtClean="0"/>
              <a:t>Allow 1-2 minutes only!!!</a:t>
            </a:r>
            <a:endParaRPr lang="en-US" dirty="0" smtClean="0"/>
          </a:p>
        </p:txBody>
      </p:sp>
      <p:sp>
        <p:nvSpPr>
          <p:cNvPr id="4" name="Slide Number Placeholder 3"/>
          <p:cNvSpPr>
            <a:spLocks noGrp="1"/>
          </p:cNvSpPr>
          <p:nvPr>
            <p:ph type="sldNum" sz="quarter" idx="10"/>
          </p:nvPr>
        </p:nvSpPr>
        <p:spPr/>
        <p:txBody>
          <a:bodyPr/>
          <a:lstStyle/>
          <a:p>
            <a:fld id="{7A0B2107-4C3E-41B3-B76E-5E9A2C55C733}" type="slidenum">
              <a:rPr lang="en-US" smtClean="0"/>
              <a:pPr/>
              <a:t>19</a:t>
            </a:fld>
            <a:endParaRPr lang="en-US"/>
          </a:p>
        </p:txBody>
      </p:sp>
    </p:spTree>
    <p:extLst>
      <p:ext uri="{BB962C8B-B14F-4D97-AF65-F5344CB8AC3E}">
        <p14:creationId xmlns:p14="http://schemas.microsoft.com/office/powerpoint/2010/main" xmlns="" val="939502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 this figure from the Common Core standards document.  Appendix A refers to ELA Literacy standards.  What</a:t>
            </a:r>
            <a:r>
              <a:rPr lang="en-US" baseline="0" dirty="0" smtClean="0"/>
              <a:t> is the relationship between listening and reading comprehension?</a:t>
            </a:r>
          </a:p>
          <a:p>
            <a:endParaRPr lang="en-US" baseline="0" dirty="0" smtClean="0"/>
          </a:p>
          <a:p>
            <a:r>
              <a:rPr lang="en-US" baseline="0" dirty="0" smtClean="0"/>
              <a:t>Listening comprehension increases faster than reading comprehension, especially in early years.  Children must be able to understand words they’ve heard before they can process and use them (to read and write).  Listening skills are important</a:t>
            </a:r>
            <a:endParaRPr lang="en-US" dirty="0"/>
          </a:p>
        </p:txBody>
      </p:sp>
      <p:sp>
        <p:nvSpPr>
          <p:cNvPr id="4" name="Slide Number Placeholder 3"/>
          <p:cNvSpPr>
            <a:spLocks noGrp="1"/>
          </p:cNvSpPr>
          <p:nvPr>
            <p:ph type="sldNum" sz="quarter" idx="10"/>
          </p:nvPr>
        </p:nvSpPr>
        <p:spPr/>
        <p:txBody>
          <a:bodyPr/>
          <a:lstStyle/>
          <a:p>
            <a:fld id="{E9A48C12-8F2A-4686-B7A9-4EA8BB484938}"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Thinking</a:t>
            </a:r>
            <a:r>
              <a:rPr lang="en-US" i="0" baseline="0" dirty="0" smtClean="0"/>
              <a:t> about all you have read and talked about thus far, explain to your partner how allowing students to have conversations on a daily basis will deepen their understanding of the content. Cite your evidence. </a:t>
            </a:r>
          </a:p>
          <a:p>
            <a:endParaRPr lang="en-US" i="0" baseline="0" dirty="0" smtClean="0"/>
          </a:p>
          <a:p>
            <a:r>
              <a:rPr lang="en-US" i="1" baseline="0" dirty="0" smtClean="0"/>
              <a:t>Things to listen for during their conversations:</a:t>
            </a:r>
          </a:p>
          <a:p>
            <a:pPr marL="171450" indent="-171450">
              <a:buFont typeface="Arial" pitchFamily="34" charset="0"/>
              <a:buChar char="•"/>
            </a:pPr>
            <a:r>
              <a:rPr lang="en-US" i="1" baseline="0" dirty="0" smtClean="0"/>
              <a:t>Connections to key shifts</a:t>
            </a:r>
          </a:p>
          <a:p>
            <a:pPr marL="171450" indent="-171450">
              <a:buFont typeface="Arial" pitchFamily="34" charset="0"/>
              <a:buChar char="•"/>
            </a:pPr>
            <a:r>
              <a:rPr lang="en-US" i="1" baseline="0" dirty="0" smtClean="0"/>
              <a:t>Documents they’ve read</a:t>
            </a:r>
          </a:p>
          <a:p>
            <a:pPr marL="171450" indent="-171450">
              <a:buFont typeface="Arial" pitchFamily="34" charset="0"/>
              <a:buChar char="•"/>
            </a:pPr>
            <a:endParaRPr lang="en-US" i="1" baseline="0" dirty="0" smtClean="0"/>
          </a:p>
          <a:p>
            <a:pPr marL="171450" indent="-171450">
              <a:buFont typeface="Arial" pitchFamily="34" charset="0"/>
              <a:buChar char="•"/>
            </a:pPr>
            <a:endParaRPr lang="en-US" i="1" dirty="0"/>
          </a:p>
        </p:txBody>
      </p:sp>
      <p:sp>
        <p:nvSpPr>
          <p:cNvPr id="4" name="Slide Number Placeholder 3"/>
          <p:cNvSpPr>
            <a:spLocks noGrp="1"/>
          </p:cNvSpPr>
          <p:nvPr>
            <p:ph type="sldNum" sz="quarter" idx="10"/>
          </p:nvPr>
        </p:nvSpPr>
        <p:spPr/>
        <p:txBody>
          <a:bodyPr/>
          <a:lstStyle/>
          <a:p>
            <a:fld id="{7A0B2107-4C3E-41B3-B76E-5E9A2C55C733}" type="slidenum">
              <a:rPr lang="en-US" smtClean="0"/>
              <a:pPr/>
              <a:t>21</a:t>
            </a:fld>
            <a:endParaRPr lang="en-US"/>
          </a:p>
        </p:txBody>
      </p:sp>
    </p:spTree>
    <p:extLst>
      <p:ext uri="{BB962C8B-B14F-4D97-AF65-F5344CB8AC3E}">
        <p14:creationId xmlns:p14="http://schemas.microsoft.com/office/powerpoint/2010/main" xmlns="" val="593201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of our 11 ACS schools has at least one representative on this team</a:t>
            </a:r>
            <a:endParaRPr lang="en-US" dirty="0"/>
          </a:p>
        </p:txBody>
      </p:sp>
      <p:sp>
        <p:nvSpPr>
          <p:cNvPr id="4" name="Slide Number Placeholder 3"/>
          <p:cNvSpPr>
            <a:spLocks noGrp="1"/>
          </p:cNvSpPr>
          <p:nvPr>
            <p:ph type="sldNum" sz="quarter" idx="10"/>
          </p:nvPr>
        </p:nvSpPr>
        <p:spPr/>
        <p:txBody>
          <a:bodyPr/>
          <a:lstStyle/>
          <a:p>
            <a:fld id="{E9A48C12-8F2A-4686-B7A9-4EA8BB48493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A48C12-8F2A-4686-B7A9-4EA8BB484938}"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There is a focus on a different grade level standard in Literacy/ELA and Math each week.  Go to alsde.edu to see this week’s standard!</a:t>
            </a:r>
            <a:r>
              <a:rPr lang="en-US" baseline="0" dirty="0" smtClean="0"/>
              <a:t>  This is a great way to build awareness and to practice standards.</a:t>
            </a:r>
            <a:endParaRPr lang="en-US" dirty="0" smtClean="0"/>
          </a:p>
        </p:txBody>
      </p:sp>
      <p:sp>
        <p:nvSpPr>
          <p:cNvPr id="4" name="Slide Number Placeholder 3"/>
          <p:cNvSpPr>
            <a:spLocks noGrp="1"/>
          </p:cNvSpPr>
          <p:nvPr>
            <p:ph type="sldNum" sz="quarter" idx="5"/>
          </p:nvPr>
        </p:nvSpPr>
        <p:spPr/>
        <p:txBody>
          <a:bodyPr/>
          <a:lstStyle/>
          <a:p>
            <a:pPr>
              <a:defRPr/>
            </a:pPr>
            <a:fld id="{DCBFA886-8B57-4D41-BDEF-53318D51A371}" type="slidenum">
              <a:rPr lang="en-US">
                <a:solidFill>
                  <a:prstClr val="black"/>
                </a:solidFill>
              </a:rPr>
              <a:pPr>
                <a:defRPr/>
              </a:pPr>
              <a:t>24</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Please collect suggestions, concerns and questions and bring them to our next quarterly meeting</a:t>
            </a:r>
            <a:endParaRPr lang="en-US" dirty="0"/>
          </a:p>
        </p:txBody>
      </p:sp>
      <p:sp>
        <p:nvSpPr>
          <p:cNvPr id="4" name="Slide Number Placeholder 3"/>
          <p:cNvSpPr>
            <a:spLocks noGrp="1"/>
          </p:cNvSpPr>
          <p:nvPr>
            <p:ph type="sldNum" sz="quarter" idx="10"/>
          </p:nvPr>
        </p:nvSpPr>
        <p:spPr/>
        <p:txBody>
          <a:bodyPr/>
          <a:lstStyle/>
          <a:p>
            <a:fld id="{E9A48C12-8F2A-4686-B7A9-4EA8BB484938}" type="slidenum">
              <a:rPr lang="en-US" smtClean="0"/>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Meetings are</a:t>
            </a:r>
            <a:r>
              <a:rPr lang="en-US" baseline="0" dirty="0" smtClean="0"/>
              <a:t> held at the Event Center in Opelika from 8:30 – 3 PM</a:t>
            </a:r>
            <a:endParaRPr lang="en-US" dirty="0"/>
          </a:p>
        </p:txBody>
      </p:sp>
      <p:sp>
        <p:nvSpPr>
          <p:cNvPr id="4" name="Slide Number Placeholder 3"/>
          <p:cNvSpPr>
            <a:spLocks noGrp="1"/>
          </p:cNvSpPr>
          <p:nvPr>
            <p:ph type="sldNum" sz="quarter" idx="10"/>
          </p:nvPr>
        </p:nvSpPr>
        <p:spPr/>
        <p:txBody>
          <a:bodyPr/>
          <a:lstStyle/>
          <a:p>
            <a:fld id="{E9A48C12-8F2A-4686-B7A9-4EA8BB48493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Knowing the vision is the first shift.  I hope you are not tired of seeing or hearing this.  This is our collective vision in this state.  As we have talked before, over the last 10 years we have focused on every child being a graduate – which may have resulted in a lot of practicing for the test (AHSGE) so they could graduate.  But, you all know, for many of our students that did not equate to every graduate being prepared for college, technical school, career, life…</a:t>
            </a:r>
          </a:p>
          <a:p>
            <a:endParaRPr lang="en-US" dirty="0"/>
          </a:p>
          <a:p>
            <a:r>
              <a:rPr lang="en-US" dirty="0" smtClean="0"/>
              <a:t>So, this vision has to be at the forefront of everything we do.  Consider how we transition our leaders from thinking about AYP to CCR.</a:t>
            </a:r>
            <a:endParaRPr lang="en-US" dirty="0"/>
          </a:p>
        </p:txBody>
      </p:sp>
      <p:sp>
        <p:nvSpPr>
          <p:cNvPr id="4" name="Slide Number Placeholder 3"/>
          <p:cNvSpPr>
            <a:spLocks noGrp="1"/>
          </p:cNvSpPr>
          <p:nvPr>
            <p:ph type="sldNum" sz="quarter" idx="10"/>
          </p:nvPr>
        </p:nvSpPr>
        <p:spPr/>
        <p:txBody>
          <a:bodyPr/>
          <a:lstStyle/>
          <a:p>
            <a:fld id="{4DA7FAE1-1278-421D-87BF-9DCD32DBDFC7}" type="slidenum">
              <a:rPr lang="en-US" smtClean="0"/>
              <a:pPr/>
              <a:t>5</a:t>
            </a:fld>
            <a:endParaRPr lang="en-US"/>
          </a:p>
        </p:txBody>
      </p:sp>
    </p:spTree>
    <p:extLst>
      <p:ext uri="{BB962C8B-B14F-4D97-AF65-F5344CB8AC3E}">
        <p14:creationId xmlns:p14="http://schemas.microsoft.com/office/powerpoint/2010/main" xmlns="" val="4204892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Our working definition of a prepared graduate -  not to merely graduate</a:t>
            </a:r>
            <a:r>
              <a:rPr lang="en-US" baseline="0" dirty="0" smtClean="0"/>
              <a:t> every student, but to prepare graduates who are uncommonly ready for success in their work places, their families, and their communities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Again, remind ourselves of what being a prepared graduate actually means. This is why we have the CCRS Implementation Team quarterly meetings and the quarterly Curriculum/Instruction  meetings/webinar. This is also why there have been several changes this year…..we have a new vision for the students of Alabama and it is the right one.</a:t>
            </a:r>
          </a:p>
          <a:p>
            <a:endParaRPr lang="en-US" dirty="0"/>
          </a:p>
        </p:txBody>
      </p:sp>
      <p:sp>
        <p:nvSpPr>
          <p:cNvPr id="4" name="Slide Number Placeholder 3"/>
          <p:cNvSpPr>
            <a:spLocks noGrp="1"/>
          </p:cNvSpPr>
          <p:nvPr>
            <p:ph type="sldNum" sz="quarter" idx="5"/>
          </p:nvPr>
        </p:nvSpPr>
        <p:spPr/>
        <p:txBody>
          <a:bodyPr/>
          <a:lstStyle/>
          <a:p>
            <a:pPr>
              <a:defRPr/>
            </a:pPr>
            <a:fld id="{02C33474-71BE-4859-B772-98DC18DEBA8C}" type="slidenum">
              <a:rPr lang="en-US" smtClean="0"/>
              <a:pPr>
                <a:defRPr/>
              </a:pPr>
              <a:t>6</a:t>
            </a:fld>
            <a:endParaRPr lang="en-US"/>
          </a:p>
        </p:txBody>
      </p:sp>
    </p:spTree>
    <p:extLst>
      <p:ext uri="{BB962C8B-B14F-4D97-AF65-F5344CB8AC3E}">
        <p14:creationId xmlns:p14="http://schemas.microsoft.com/office/powerpoint/2010/main" xmlns="" val="328171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most recent data shows that about 36% of our students who go to college take at least one remedial class.  We have to feel that that is unacceptable.  But, it also means that we must have a better relationship with our colleges,  universities, and employers to ensure that there is alignment between what students are learning and doing in high schools and the expectations for being successful in college and career.</a:t>
            </a:r>
          </a:p>
          <a:p>
            <a:endParaRPr lang="en-US" dirty="0"/>
          </a:p>
          <a:p>
            <a:r>
              <a:rPr lang="en-US" dirty="0" smtClean="0"/>
              <a:t>What is the data for your district for your schools?  What does this mean for middle and elementary schools?  Thinking in feeder pattern fosters collective ownership of prepared graduates – it really is not just about getting them to third grade or to sixth grade, but preparing them for life beyond high school.</a:t>
            </a:r>
          </a:p>
          <a:p>
            <a:endParaRPr lang="en-US" dirty="0"/>
          </a:p>
          <a:p>
            <a:r>
              <a:rPr lang="en-US" dirty="0"/>
              <a:t>Take a couple of minutes to talk about what you learned in the content sessions today and how it relates to this </a:t>
            </a:r>
            <a:r>
              <a:rPr lang="en-US" dirty="0" smtClean="0"/>
              <a:t>vision of a prepared graduate.  Also, how can you help your school leaders “own” the vision?</a:t>
            </a:r>
          </a:p>
          <a:p>
            <a:endParaRPr lang="en-US" dirty="0"/>
          </a:p>
          <a:p>
            <a:r>
              <a:rPr lang="en-US" dirty="0"/>
              <a:t>(speaking and listening skills)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DA7FAE1-1278-421D-87BF-9DCD32DBDFC7}" type="slidenum">
              <a:rPr lang="en-US" smtClean="0"/>
              <a:pPr/>
              <a:t>7</a:t>
            </a:fld>
            <a:endParaRPr lang="en-US"/>
          </a:p>
        </p:txBody>
      </p:sp>
    </p:spTree>
    <p:extLst>
      <p:ext uri="{BB962C8B-B14F-4D97-AF65-F5344CB8AC3E}">
        <p14:creationId xmlns:p14="http://schemas.microsoft.com/office/powerpoint/2010/main" xmlns="" val="179991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68210" indent="-168210">
              <a:buFont typeface="Arial" panose="020B0604020202020204" pitchFamily="34" charset="0"/>
              <a:buChar char="•"/>
              <a:defRPr/>
            </a:pPr>
            <a:r>
              <a:rPr lang="en-US" dirty="0" smtClean="0"/>
              <a:t>Remind participants of the 4 phases of implementation.  </a:t>
            </a:r>
          </a:p>
          <a:p>
            <a:pPr marL="168210" indent="-168210">
              <a:buFont typeface="Arial" panose="020B0604020202020204" pitchFamily="34" charset="0"/>
              <a:buChar char="•"/>
              <a:defRPr/>
            </a:pPr>
            <a:r>
              <a:rPr lang="en-US" dirty="0" smtClean="0"/>
              <a:t>These are taken from </a:t>
            </a:r>
            <a:r>
              <a:rPr lang="en-US" i="1" dirty="0" smtClean="0"/>
              <a:t>A Guide for Professional Development/Transition – Planning for Implementation of the CCRS.  </a:t>
            </a:r>
          </a:p>
          <a:p>
            <a:pPr marL="168210" indent="-168210">
              <a:buFont typeface="Arial" panose="020B0604020202020204" pitchFamily="34" charset="0"/>
              <a:buChar char="•"/>
              <a:defRPr/>
            </a:pPr>
            <a:r>
              <a:rPr lang="en-US" dirty="0" smtClean="0"/>
              <a:t>This document was given to teams as part of the self assessment done last year in quarterly meeting #3.</a:t>
            </a:r>
          </a:p>
          <a:p>
            <a:pPr>
              <a:defRPr/>
            </a:pPr>
            <a:endParaRPr lang="en-US" dirty="0" smtClean="0"/>
          </a:p>
        </p:txBody>
      </p:sp>
      <p:sp>
        <p:nvSpPr>
          <p:cNvPr id="4" name="Slide Number Placeholder 3"/>
          <p:cNvSpPr>
            <a:spLocks noGrp="1"/>
          </p:cNvSpPr>
          <p:nvPr>
            <p:ph type="sldNum" sz="quarter" idx="5"/>
          </p:nvPr>
        </p:nvSpPr>
        <p:spPr/>
        <p:txBody>
          <a:bodyPr/>
          <a:lstStyle/>
          <a:p>
            <a:pPr>
              <a:defRPr/>
            </a:pPr>
            <a:fld id="{B87E2D0A-1BE3-4E27-B237-49381D498E15}"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State Superintendent</a:t>
            </a:r>
            <a:r>
              <a:rPr lang="en-US" baseline="0" dirty="0" smtClean="0"/>
              <a:t> of Education, Dr. </a:t>
            </a:r>
            <a:r>
              <a:rPr lang="en-US" baseline="0" dirty="0" err="1" smtClean="0"/>
              <a:t>Bice</a:t>
            </a:r>
            <a:r>
              <a:rPr lang="en-US" baseline="0" dirty="0" smtClean="0"/>
              <a:t>, has instituted these meetings for the second year.  The focus of last year’s meetings was the successful implementation of CCRS standards in math.  Math is a continued area of focus this year, along with Literacy (Science and Social Studies) and Reading/Language Arts.</a:t>
            </a:r>
            <a:endParaRPr lang="en-US" dirty="0"/>
          </a:p>
        </p:txBody>
      </p:sp>
      <p:sp>
        <p:nvSpPr>
          <p:cNvPr id="4" name="Slide Number Placeholder 3"/>
          <p:cNvSpPr>
            <a:spLocks noGrp="1"/>
          </p:cNvSpPr>
          <p:nvPr>
            <p:ph type="sldNum" sz="quarter" idx="10"/>
          </p:nvPr>
        </p:nvSpPr>
        <p:spPr/>
        <p:txBody>
          <a:bodyPr/>
          <a:lstStyle/>
          <a:p>
            <a:fld id="{E9A48C12-8F2A-4686-B7A9-4EA8BB484938}"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Show slide </a:t>
            </a:r>
          </a:p>
          <a:p>
            <a:r>
              <a:rPr lang="en-US" smtClean="0"/>
              <a:t>Ask participants to think about their classroom and the types of mathematical communication their students engage in during class as they read the slide. </a:t>
            </a:r>
          </a:p>
          <a:p>
            <a:r>
              <a:rPr lang="en-US" smtClean="0"/>
              <a:t> </a:t>
            </a:r>
          </a:p>
          <a:p>
            <a:r>
              <a:rPr lang="en-US" smtClean="0"/>
              <a:t>Ask the question, “</a:t>
            </a:r>
            <a:r>
              <a:rPr lang="en-US" i="1" smtClean="0"/>
              <a:t>Do you think discussions are an important feature of mathematics classrooms? Why or why not?”</a:t>
            </a:r>
            <a:r>
              <a:rPr lang="en-US" smtClean="0"/>
              <a:t> Allow a few participants to share out. (5 minutes)</a:t>
            </a:r>
          </a:p>
        </p:txBody>
      </p:sp>
      <p:sp>
        <p:nvSpPr>
          <p:cNvPr id="50180"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28950" indent="-280365">
              <a:defRPr>
                <a:solidFill>
                  <a:schemeClr val="tx1"/>
                </a:solidFill>
                <a:latin typeface="Calibri" pitchFamily="34" charset="0"/>
              </a:defRPr>
            </a:lvl2pPr>
            <a:lvl3pPr marL="1121462" indent="-224293">
              <a:defRPr>
                <a:solidFill>
                  <a:schemeClr val="tx1"/>
                </a:solidFill>
                <a:latin typeface="Calibri" pitchFamily="34" charset="0"/>
              </a:defRPr>
            </a:lvl3pPr>
            <a:lvl4pPr marL="1570046" indent="-224293">
              <a:defRPr>
                <a:solidFill>
                  <a:schemeClr val="tx1"/>
                </a:solidFill>
                <a:latin typeface="Calibri" pitchFamily="34" charset="0"/>
              </a:defRPr>
            </a:lvl4pPr>
            <a:lvl5pPr marL="2018631" indent="-224293">
              <a:defRPr>
                <a:solidFill>
                  <a:schemeClr val="tx1"/>
                </a:solidFill>
                <a:latin typeface="Calibri" pitchFamily="34" charset="0"/>
              </a:defRPr>
            </a:lvl5pPr>
            <a:lvl6pPr marL="2467216" indent="-224293" fontAlgn="base">
              <a:spcBef>
                <a:spcPct val="0"/>
              </a:spcBef>
              <a:spcAft>
                <a:spcPct val="0"/>
              </a:spcAft>
              <a:defRPr>
                <a:solidFill>
                  <a:schemeClr val="tx1"/>
                </a:solidFill>
                <a:latin typeface="Calibri" pitchFamily="34" charset="0"/>
              </a:defRPr>
            </a:lvl6pPr>
            <a:lvl7pPr marL="2915799" indent="-224293" fontAlgn="base">
              <a:spcBef>
                <a:spcPct val="0"/>
              </a:spcBef>
              <a:spcAft>
                <a:spcPct val="0"/>
              </a:spcAft>
              <a:defRPr>
                <a:solidFill>
                  <a:schemeClr val="tx1"/>
                </a:solidFill>
                <a:latin typeface="Calibri" pitchFamily="34" charset="0"/>
              </a:defRPr>
            </a:lvl7pPr>
            <a:lvl8pPr marL="3364385" indent="-224293" fontAlgn="base">
              <a:spcBef>
                <a:spcPct val="0"/>
              </a:spcBef>
              <a:spcAft>
                <a:spcPct val="0"/>
              </a:spcAft>
              <a:defRPr>
                <a:solidFill>
                  <a:schemeClr val="tx1"/>
                </a:solidFill>
                <a:latin typeface="Calibri" pitchFamily="34" charset="0"/>
              </a:defRPr>
            </a:lvl8pPr>
            <a:lvl9pPr marL="3812969" indent="-22429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676FDBC-B9C2-4A9F-A059-27FADFFDE4C2}" type="slidenum">
              <a:rPr lang="en-US" smtClean="0">
                <a:ea typeface="ＭＳ Ｐゴシック" pitchFamily="34" charset="-128"/>
              </a:rPr>
              <a:pPr fontAlgn="base">
                <a:spcBef>
                  <a:spcPct val="0"/>
                </a:spcBef>
                <a:spcAft>
                  <a:spcPct val="0"/>
                </a:spcAft>
                <a:defRPr/>
              </a:pPr>
              <a:t>11</a:t>
            </a:fld>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79D440-0803-44FD-AE31-FD00A98E6516}" type="datetimeFigureOut">
              <a:rPr lang="en-US" smtClean="0"/>
              <a:pPr/>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39241-35BC-4DA9-889B-E46BC03F51C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79D440-0803-44FD-AE31-FD00A98E6516}" type="datetimeFigureOut">
              <a:rPr lang="en-US" smtClean="0"/>
              <a:pPr/>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39241-35BC-4DA9-889B-E46BC03F51C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79D440-0803-44FD-AE31-FD00A98E6516}" type="datetimeFigureOut">
              <a:rPr lang="en-US" smtClean="0"/>
              <a:pPr/>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39241-35BC-4DA9-889B-E46BC03F51C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79D440-0803-44FD-AE31-FD00A98E6516}" type="datetimeFigureOut">
              <a:rPr lang="en-US" smtClean="0"/>
              <a:pPr/>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39241-35BC-4DA9-889B-E46BC03F51C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79D440-0803-44FD-AE31-FD00A98E6516}" type="datetimeFigureOut">
              <a:rPr lang="en-US" smtClean="0"/>
              <a:pPr/>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39241-35BC-4DA9-889B-E46BC03F51C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79D440-0803-44FD-AE31-FD00A98E6516}" type="datetimeFigureOut">
              <a:rPr lang="en-US" smtClean="0"/>
              <a:pPr/>
              <a:t>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39241-35BC-4DA9-889B-E46BC03F51C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79D440-0803-44FD-AE31-FD00A98E6516}" type="datetimeFigureOut">
              <a:rPr lang="en-US" smtClean="0"/>
              <a:pPr/>
              <a:t>11/4/2013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239241-35BC-4DA9-889B-E46BC03F51C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79D440-0803-44FD-AE31-FD00A98E6516}" type="datetimeFigureOut">
              <a:rPr lang="en-US" smtClean="0"/>
              <a:pPr/>
              <a:t>11/4/2013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239241-35BC-4DA9-889B-E46BC03F51C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79D440-0803-44FD-AE31-FD00A98E6516}" type="datetimeFigureOut">
              <a:rPr lang="en-US" smtClean="0"/>
              <a:pPr/>
              <a:t>11/4/2013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239241-35BC-4DA9-889B-E46BC03F51C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79D440-0803-44FD-AE31-FD00A98E6516}" type="datetimeFigureOut">
              <a:rPr lang="en-US" smtClean="0"/>
              <a:pPr/>
              <a:t>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39241-35BC-4DA9-889B-E46BC03F51C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79D440-0803-44FD-AE31-FD00A98E6516}" type="datetimeFigureOut">
              <a:rPr lang="en-US" smtClean="0"/>
              <a:pPr/>
              <a:t>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39241-35BC-4DA9-889B-E46BC03F51C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9D440-0803-44FD-AE31-FD00A98E6516}" type="datetimeFigureOut">
              <a:rPr lang="en-US" smtClean="0"/>
              <a:pPr/>
              <a:t>11/4/2013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39241-35BC-4DA9-889B-E46BC03F51C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www.corestandards.org/assets/Appendix_A.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hA6s_jMksDuq7M&amp;tbnid=0pym74lDexaHJM:&amp;ved=0CAUQjRw&amp;url=http://www.flickriver.com/photos/dgilder/tags/carrying/&amp;ei=6vUgUv_uK5SY9QTKxICADw&amp;psig=AFQjCNFyOwBP-_V5jXs00atesNMq31mvCA&amp;ust=1377978162063876"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CCRS Quarterly Update</a:t>
            </a:r>
            <a:endParaRPr lang="en-US" dirty="0"/>
          </a:p>
        </p:txBody>
      </p:sp>
      <p:sp>
        <p:nvSpPr>
          <p:cNvPr id="3" name="Subtitle 2"/>
          <p:cNvSpPr>
            <a:spLocks noGrp="1"/>
          </p:cNvSpPr>
          <p:nvPr>
            <p:ph type="subTitle" idx="1"/>
          </p:nvPr>
        </p:nvSpPr>
        <p:spPr/>
        <p:txBody>
          <a:bodyPr/>
          <a:lstStyle/>
          <a:p>
            <a:r>
              <a:rPr lang="en-US" i="1" dirty="0" smtClean="0">
                <a:solidFill>
                  <a:schemeClr val="tx1"/>
                </a:solidFill>
              </a:rPr>
              <a:t>Auburn City Schools</a:t>
            </a:r>
          </a:p>
          <a:p>
            <a:r>
              <a:rPr lang="en-US" i="1" dirty="0" smtClean="0">
                <a:solidFill>
                  <a:schemeClr val="tx1"/>
                </a:solidFill>
              </a:rPr>
              <a:t>October 2013</a:t>
            </a:r>
            <a:endParaRPr lang="en-US" i="1" dirty="0">
              <a:solidFill>
                <a:schemeClr val="tx1"/>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2125" y="152400"/>
            <a:ext cx="8115300" cy="19621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CCRS Quarterly Update</a:t>
            </a:r>
            <a:endParaRPr lang="en-US" dirty="0"/>
          </a:p>
        </p:txBody>
      </p:sp>
      <p:sp>
        <p:nvSpPr>
          <p:cNvPr id="3" name="Subtitle 2"/>
          <p:cNvSpPr>
            <a:spLocks noGrp="1"/>
          </p:cNvSpPr>
          <p:nvPr>
            <p:ph type="subTitle" idx="1"/>
          </p:nvPr>
        </p:nvSpPr>
        <p:spPr/>
        <p:txBody>
          <a:bodyPr/>
          <a:lstStyle/>
          <a:p>
            <a:r>
              <a:rPr lang="en-US" i="1" dirty="0" smtClean="0">
                <a:solidFill>
                  <a:schemeClr val="tx1"/>
                </a:solidFill>
              </a:rPr>
              <a:t>Mathematics</a:t>
            </a:r>
          </a:p>
          <a:p>
            <a:r>
              <a:rPr lang="en-US" i="1" dirty="0" smtClean="0">
                <a:solidFill>
                  <a:schemeClr val="tx1"/>
                </a:solidFill>
              </a:rPr>
              <a:t>Student Discourse</a:t>
            </a:r>
            <a:endParaRPr lang="en-US" i="1" dirty="0">
              <a:solidFill>
                <a:schemeClr val="tx1"/>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2125" y="152400"/>
            <a:ext cx="8115300" cy="19621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81000" y="3886200"/>
            <a:ext cx="8229600" cy="4732338"/>
          </a:xfrm>
        </p:spPr>
        <p:txBody>
          <a:bodyPr rtlCol="0">
            <a:normAutofit/>
          </a:bodyPr>
          <a:lstStyle/>
          <a:p>
            <a:pPr marL="742950" indent="-742950" algn="l" eaLnBrk="1" fontAlgn="auto" hangingPunct="1">
              <a:spcAft>
                <a:spcPts val="0"/>
              </a:spcAft>
              <a:defRPr/>
            </a:pPr>
            <a:r>
              <a:rPr lang="en-US" dirty="0" smtClean="0"/>
              <a:t/>
            </a:r>
            <a:br>
              <a:rPr lang="en-US" dirty="0" smtClean="0"/>
            </a:br>
            <a:r>
              <a:rPr lang="en-US" sz="3600" dirty="0" smtClean="0">
                <a:latin typeface="+mn-lt"/>
              </a:rPr>
              <a:t/>
            </a:r>
            <a:br>
              <a:rPr lang="en-US" sz="3600" dirty="0" smtClean="0">
                <a:latin typeface="+mn-lt"/>
              </a:rPr>
            </a:br>
            <a:r>
              <a:rPr lang="en-US" sz="3600" dirty="0" smtClean="0">
                <a:latin typeface="+mn-lt"/>
              </a:rPr>
              <a:t/>
            </a:r>
            <a:br>
              <a:rPr lang="en-US" sz="3600" dirty="0" smtClean="0">
                <a:latin typeface="+mn-lt"/>
              </a:rPr>
            </a:br>
            <a:endParaRPr lang="en-US" sz="3200" dirty="0" smtClean="0">
              <a:solidFill>
                <a:srgbClr val="0000FF"/>
              </a:solidFill>
            </a:endParaRPr>
          </a:p>
        </p:txBody>
      </p:sp>
      <p:sp>
        <p:nvSpPr>
          <p:cNvPr id="9219" name="TextBox 2"/>
          <p:cNvSpPr txBox="1">
            <a:spLocks noChangeArrowheads="1"/>
          </p:cNvSpPr>
          <p:nvPr/>
        </p:nvSpPr>
        <p:spPr bwMode="auto">
          <a:xfrm>
            <a:off x="1905000" y="304800"/>
            <a:ext cx="5495925" cy="1108075"/>
          </a:xfrm>
          <a:prstGeom prst="rect">
            <a:avLst/>
          </a:prstGeom>
          <a:noFill/>
          <a:ln w="9525">
            <a:noFill/>
            <a:miter lim="800000"/>
            <a:headEnd/>
            <a:tailEnd/>
          </a:ln>
        </p:spPr>
        <p:txBody>
          <a:bodyPr>
            <a:spAutoFit/>
          </a:bodyPr>
          <a:lstStyle/>
          <a:p>
            <a:pPr algn="ctr"/>
            <a:r>
              <a:rPr lang="en-US" sz="6600" dirty="0" smtClean="0">
                <a:ea typeface="ＭＳ Ｐゴシック" pitchFamily="34" charset="-128"/>
                <a:cs typeface="Times New Roman" pitchFamily="18" charset="0"/>
              </a:rPr>
              <a:t>Discourse…</a:t>
            </a:r>
            <a:endParaRPr lang="en-US" sz="6600" dirty="0">
              <a:ea typeface="ＭＳ Ｐゴシック" pitchFamily="34" charset="-128"/>
              <a:cs typeface="Times New Roman" pitchFamily="18" charset="0"/>
            </a:endParaRPr>
          </a:p>
        </p:txBody>
      </p:sp>
      <p:pic>
        <p:nvPicPr>
          <p:cNvPr id="9220" name="Picture 1"/>
          <p:cNvPicPr>
            <a:picLocks noChangeAspect="1"/>
          </p:cNvPicPr>
          <p:nvPr/>
        </p:nvPicPr>
        <p:blipFill>
          <a:blip r:embed="rId3" cstate="print"/>
          <a:srcRect/>
          <a:stretch>
            <a:fillRect/>
          </a:stretch>
        </p:blipFill>
        <p:spPr bwMode="auto">
          <a:xfrm>
            <a:off x="152400" y="1676400"/>
            <a:ext cx="4051300" cy="4618037"/>
          </a:xfrm>
          <a:prstGeom prst="rect">
            <a:avLst/>
          </a:prstGeom>
          <a:noFill/>
          <a:ln w="9525">
            <a:noFill/>
            <a:miter lim="800000"/>
            <a:headEnd/>
            <a:tailEnd/>
          </a:ln>
        </p:spPr>
      </p:pic>
      <p:pic>
        <p:nvPicPr>
          <p:cNvPr id="9221" name="Picture 2"/>
          <p:cNvPicPr>
            <a:picLocks noChangeAspect="1"/>
          </p:cNvPicPr>
          <p:nvPr/>
        </p:nvPicPr>
        <p:blipFill>
          <a:blip r:embed="rId4" cstate="print"/>
          <a:srcRect/>
          <a:stretch>
            <a:fillRect/>
          </a:stretch>
        </p:blipFill>
        <p:spPr bwMode="auto">
          <a:xfrm>
            <a:off x="3962400" y="1676400"/>
            <a:ext cx="5026025" cy="4618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381000" y="2209800"/>
            <a:ext cx="8153400" cy="3886200"/>
          </a:xfrm>
        </p:spPr>
        <p:txBody>
          <a:bodyPr/>
          <a:lstStyle/>
          <a:p>
            <a:pPr algn="ctr" eaLnBrk="1" hangingPunct="1">
              <a:buNone/>
            </a:pPr>
            <a:r>
              <a:rPr lang="en-US" sz="3600" dirty="0" smtClean="0">
                <a:ea typeface="ＭＳ Ｐゴシック" pitchFamily="34" charset="-128"/>
                <a:cs typeface="Times New Roman" pitchFamily="18" charset="0"/>
              </a:rPr>
              <a:t>Through mathematical discourse in the classroom, teachers </a:t>
            </a:r>
            <a:r>
              <a:rPr lang="ja-JP" altLang="en-US" sz="3600" smtClean="0">
                <a:cs typeface="Times New Roman" pitchFamily="18" charset="0"/>
              </a:rPr>
              <a:t>“</a:t>
            </a:r>
            <a:r>
              <a:rPr lang="en-US" altLang="ja-JP" sz="3600" dirty="0" smtClean="0">
                <a:cs typeface="Times New Roman" pitchFamily="18" charset="0"/>
              </a:rPr>
              <a:t>empower their students to engage in, understand and own the mathematics they study.</a:t>
            </a:r>
            <a:r>
              <a:rPr lang="ja-JP" altLang="en-US" sz="3600" smtClean="0">
                <a:cs typeface="Times New Roman" pitchFamily="18" charset="0"/>
              </a:rPr>
              <a:t>”</a:t>
            </a:r>
            <a:r>
              <a:rPr lang="en-US" altLang="ja-JP" sz="3600" dirty="0" smtClean="0">
                <a:cs typeface="Times New Roman" pitchFamily="18" charset="0"/>
              </a:rPr>
              <a:t> </a:t>
            </a:r>
          </a:p>
          <a:p>
            <a:pPr algn="ctr" eaLnBrk="1" hangingPunct="1"/>
            <a:endParaRPr lang="en-US" sz="3600" dirty="0" smtClean="0">
              <a:ea typeface="ＭＳ Ｐゴシック" pitchFamily="34" charset="-128"/>
              <a:cs typeface="Times New Roman" pitchFamily="18" charset="0"/>
            </a:endParaRPr>
          </a:p>
          <a:p>
            <a:pPr algn="ctr" eaLnBrk="1" hangingPunct="1">
              <a:buFont typeface="Wingdings" pitchFamily="2" charset="2"/>
              <a:buNone/>
            </a:pPr>
            <a:r>
              <a:rPr lang="en-US" sz="2800" dirty="0" smtClean="0">
                <a:ea typeface="ＭＳ Ｐゴシック" pitchFamily="34" charset="-128"/>
                <a:cs typeface="Times New Roman" pitchFamily="18" charset="0"/>
              </a:rPr>
              <a:t>(</a:t>
            </a:r>
            <a:r>
              <a:rPr lang="en-US" sz="2800" dirty="0" err="1" smtClean="0">
                <a:ea typeface="ＭＳ Ｐゴシック" pitchFamily="34" charset="-128"/>
                <a:cs typeface="Times New Roman" pitchFamily="18" charset="0"/>
              </a:rPr>
              <a:t>Eisenman</a:t>
            </a:r>
            <a:r>
              <a:rPr lang="en-US" sz="2800" dirty="0" smtClean="0">
                <a:ea typeface="ＭＳ Ｐゴシック" pitchFamily="34" charset="-128"/>
                <a:cs typeface="Times New Roman" pitchFamily="18" charset="0"/>
              </a:rPr>
              <a:t>, </a:t>
            </a:r>
            <a:r>
              <a:rPr lang="en-US" sz="2800" i="1" dirty="0" smtClean="0">
                <a:ea typeface="ＭＳ Ｐゴシック" pitchFamily="34" charset="-128"/>
                <a:cs typeface="Times New Roman" pitchFamily="18" charset="0"/>
              </a:rPr>
              <a:t>Promoting Purposeful Discourse, </a:t>
            </a:r>
            <a:r>
              <a:rPr lang="en-US" sz="2800" dirty="0" smtClean="0">
                <a:ea typeface="ＭＳ Ｐゴシック" pitchFamily="34" charset="-128"/>
                <a:cs typeface="Times New Roman" pitchFamily="18" charset="0"/>
              </a:rPr>
              <a:t>2009</a:t>
            </a:r>
            <a:r>
              <a:rPr lang="en-US" sz="2800" i="1" dirty="0" smtClean="0">
                <a:ea typeface="ＭＳ Ｐゴシック" pitchFamily="34" charset="-128"/>
                <a:cs typeface="Times New Roman" pitchFamily="18" charset="0"/>
              </a:rPr>
              <a:t>)</a:t>
            </a:r>
            <a:endParaRPr lang="en-US" sz="2800" dirty="0" smtClean="0">
              <a:ea typeface="ＭＳ Ｐゴシック" pitchFamily="34" charset="-128"/>
              <a:cs typeface="Times New Roman" pitchFamily="18" charset="0"/>
            </a:endParaRPr>
          </a:p>
        </p:txBody>
      </p:sp>
      <p:sp>
        <p:nvSpPr>
          <p:cNvPr id="4" name="TextBox 3"/>
          <p:cNvSpPr txBox="1"/>
          <p:nvPr/>
        </p:nvSpPr>
        <p:spPr>
          <a:xfrm>
            <a:off x="1981200" y="609600"/>
            <a:ext cx="5257800" cy="769441"/>
          </a:xfrm>
          <a:prstGeom prst="rect">
            <a:avLst/>
          </a:prstGeom>
          <a:noFill/>
        </p:spPr>
        <p:txBody>
          <a:bodyPr wrap="square" rtlCol="0">
            <a:spAutoFit/>
          </a:bodyPr>
          <a:lstStyle/>
          <a:p>
            <a:pPr algn="ctr"/>
            <a:r>
              <a:rPr lang="en-US" sz="4400" dirty="0" smtClean="0"/>
              <a:t>Purposeful Discourse</a:t>
            </a:r>
            <a:endParaRPr lang="en-US" sz="4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type="sldNum" sz="quarter" idx="12"/>
          </p:nvPr>
        </p:nvSpPr>
        <p:spPr/>
        <p:txBody>
          <a:bodyPr lIns="91425" tIns="45700" rIns="91425" bIns="45700" anchor="t" anchorCtr="0">
            <a:noAutofit/>
          </a:bodyPr>
          <a:lstStyle/>
          <a:p>
            <a:pPr>
              <a:buSzPct val="25000"/>
              <a:defRPr/>
            </a:pPr>
            <a:r>
              <a:rPr lang="en-US"/>
              <a:t> </a:t>
            </a:r>
          </a:p>
        </p:txBody>
      </p:sp>
      <p:sp>
        <p:nvSpPr>
          <p:cNvPr id="131" name="Shape 131"/>
          <p:cNvSpPr txBox="1">
            <a:spLocks noGrp="1"/>
          </p:cNvSpPr>
          <p:nvPr>
            <p:ph type="body" idx="4294967295"/>
          </p:nvPr>
        </p:nvSpPr>
        <p:spPr>
          <a:xfrm>
            <a:off x="1219200" y="1219200"/>
            <a:ext cx="6781800" cy="4830763"/>
          </a:xfrm>
        </p:spPr>
        <p:txBody>
          <a:bodyPr lIns="91425" tIns="45700" rIns="91425" bIns="45700" rtlCol="0">
            <a:noAutofit/>
          </a:bodyPr>
          <a:lstStyle/>
          <a:p>
            <a:pPr marL="0" indent="92075" eaLnBrk="1" fontAlgn="auto" hangingPunct="1">
              <a:spcBef>
                <a:spcPts val="480"/>
              </a:spcBef>
              <a:spcAft>
                <a:spcPts val="0"/>
              </a:spcAft>
              <a:buClr>
                <a:schemeClr val="dk1"/>
              </a:buClr>
              <a:buSzPct val="60416"/>
              <a:buFont typeface="Arial"/>
              <a:buNone/>
              <a:defRPr/>
            </a:pPr>
            <a:r>
              <a:rPr lang="en-US" sz="2400" dirty="0">
                <a:solidFill>
                  <a:schemeClr val="dk1"/>
                </a:solidFill>
                <a:latin typeface="Arial"/>
                <a:ea typeface="Arial"/>
                <a:cs typeface="Arial"/>
                <a:sym typeface="Arial"/>
              </a:rPr>
              <a:t>
</a:t>
            </a:r>
          </a:p>
          <a:p>
            <a:pPr marL="0" indent="0" algn="ctr" eaLnBrk="1" fontAlgn="auto" hangingPunct="1">
              <a:lnSpc>
                <a:spcPct val="110000"/>
              </a:lnSpc>
              <a:spcBef>
                <a:spcPts val="600"/>
              </a:spcBef>
              <a:spcAft>
                <a:spcPts val="0"/>
              </a:spcAft>
              <a:buClr>
                <a:schemeClr val="dk1"/>
              </a:buClr>
              <a:buSzPct val="25000"/>
              <a:buFont typeface="Arial"/>
              <a:buNone/>
              <a:defRPr/>
            </a:pPr>
            <a:r>
              <a:rPr lang="en-US" sz="4400" b="1" dirty="0">
                <a:ea typeface="Arial"/>
                <a:cs typeface="Times New Roman" pitchFamily="18" charset="0"/>
                <a:sym typeface="Arial"/>
              </a:rPr>
              <a:t>Five Practices for Orchestrating Productive Mathematical Discussions</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304800" y="1752600"/>
            <a:ext cx="8686800" cy="4581525"/>
          </a:xfrm>
          <a:prstGeom prst="rect">
            <a:avLst/>
          </a:prstGeom>
          <a:noFill/>
          <a:ln w="9525">
            <a:noFill/>
            <a:miter lim="800000"/>
            <a:headEnd/>
            <a:tailEnd/>
          </a:ln>
        </p:spPr>
        <p:txBody>
          <a:bodyPr>
            <a:spAutoFit/>
          </a:bodyPr>
          <a:lstStyle/>
          <a:p>
            <a:pPr marL="514350" indent="-514350" eaLnBrk="0" hangingPunct="0">
              <a:lnSpc>
                <a:spcPct val="150000"/>
              </a:lnSpc>
              <a:tabLst>
                <a:tab pos="400050" algn="l"/>
              </a:tabLst>
            </a:pPr>
            <a:r>
              <a:rPr lang="en-US" sz="2800" b="1" dirty="0">
                <a:cs typeface="Times New Roman" pitchFamily="18" charset="0"/>
              </a:rPr>
              <a:t>0.  Setting Goals and Selecting Tasks</a:t>
            </a:r>
          </a:p>
          <a:p>
            <a:pPr marL="514350" indent="-514350" eaLnBrk="0" hangingPunct="0">
              <a:lnSpc>
                <a:spcPct val="150000"/>
              </a:lnSpc>
              <a:tabLst>
                <a:tab pos="400050" algn="l"/>
              </a:tabLst>
            </a:pPr>
            <a:r>
              <a:rPr lang="en-US" sz="2800" b="1" dirty="0">
                <a:cs typeface="Times New Roman" pitchFamily="18" charset="0"/>
              </a:rPr>
              <a:t>1.  Anticipating</a:t>
            </a:r>
            <a:r>
              <a:rPr lang="en-US" sz="2800" dirty="0">
                <a:cs typeface="Times New Roman" pitchFamily="18" charset="0"/>
              </a:rPr>
              <a:t> </a:t>
            </a:r>
            <a:r>
              <a:rPr lang="en-US" dirty="0">
                <a:cs typeface="Times New Roman" pitchFamily="18" charset="0"/>
              </a:rPr>
              <a:t>(e.g., Fernandez &amp; Yoshida, 2004; </a:t>
            </a:r>
            <a:r>
              <a:rPr lang="en-US" dirty="0" err="1">
                <a:cs typeface="Times New Roman" pitchFamily="18" charset="0"/>
              </a:rPr>
              <a:t>Schoenfeld</a:t>
            </a:r>
            <a:r>
              <a:rPr lang="en-US" dirty="0">
                <a:cs typeface="Times New Roman" pitchFamily="18" charset="0"/>
              </a:rPr>
              <a:t>, 1998)</a:t>
            </a:r>
          </a:p>
          <a:p>
            <a:pPr marL="514350" indent="-514350" eaLnBrk="0" hangingPunct="0">
              <a:lnSpc>
                <a:spcPct val="150000"/>
              </a:lnSpc>
              <a:tabLst>
                <a:tab pos="400050" algn="l"/>
              </a:tabLst>
            </a:pPr>
            <a:r>
              <a:rPr lang="en-US" sz="2800" b="1" dirty="0">
                <a:cs typeface="Times New Roman" pitchFamily="18" charset="0"/>
              </a:rPr>
              <a:t>2.  Monitoring</a:t>
            </a:r>
            <a:r>
              <a:rPr lang="en-US" sz="2800" dirty="0">
                <a:cs typeface="Times New Roman" pitchFamily="18" charset="0"/>
              </a:rPr>
              <a:t> </a:t>
            </a:r>
            <a:r>
              <a:rPr lang="en-US" dirty="0">
                <a:cs typeface="Times New Roman" pitchFamily="18" charset="0"/>
              </a:rPr>
              <a:t>(e.g., Hodge &amp; Cobb, 2003; Nelson, 2001; Shifter, 2001)</a:t>
            </a:r>
            <a:endParaRPr lang="en-US" sz="2800" dirty="0">
              <a:cs typeface="Times New Roman" pitchFamily="18" charset="0"/>
            </a:endParaRPr>
          </a:p>
          <a:p>
            <a:pPr marL="514350" indent="-514350" eaLnBrk="0" hangingPunct="0">
              <a:lnSpc>
                <a:spcPct val="150000"/>
              </a:lnSpc>
              <a:tabLst>
                <a:tab pos="400050" algn="l"/>
              </a:tabLst>
            </a:pPr>
            <a:r>
              <a:rPr lang="en-US" sz="2800" b="1" dirty="0">
                <a:cs typeface="Times New Roman" pitchFamily="18" charset="0"/>
              </a:rPr>
              <a:t>3.  Selecting</a:t>
            </a:r>
            <a:r>
              <a:rPr lang="en-US" sz="2800" dirty="0">
                <a:cs typeface="Times New Roman" pitchFamily="18" charset="0"/>
              </a:rPr>
              <a:t> </a:t>
            </a:r>
            <a:r>
              <a:rPr lang="en-US" dirty="0">
                <a:cs typeface="Times New Roman" pitchFamily="18" charset="0"/>
              </a:rPr>
              <a:t>(e.g., </a:t>
            </a:r>
            <a:r>
              <a:rPr lang="en-US" dirty="0" err="1">
                <a:cs typeface="Times New Roman" pitchFamily="18" charset="0"/>
              </a:rPr>
              <a:t>Lampert</a:t>
            </a:r>
            <a:r>
              <a:rPr lang="en-US" dirty="0">
                <a:cs typeface="Times New Roman" pitchFamily="18" charset="0"/>
              </a:rPr>
              <a:t>, 2001; Stigler &amp; </a:t>
            </a:r>
            <a:r>
              <a:rPr lang="en-US" dirty="0" err="1">
                <a:cs typeface="Times New Roman" pitchFamily="18" charset="0"/>
              </a:rPr>
              <a:t>Hiebert</a:t>
            </a:r>
            <a:r>
              <a:rPr lang="en-US" dirty="0">
                <a:cs typeface="Times New Roman" pitchFamily="18" charset="0"/>
              </a:rPr>
              <a:t>, 1999)</a:t>
            </a:r>
          </a:p>
          <a:p>
            <a:pPr marL="514350" indent="-514350" eaLnBrk="0" hangingPunct="0">
              <a:lnSpc>
                <a:spcPct val="150000"/>
              </a:lnSpc>
              <a:tabLst>
                <a:tab pos="400050" algn="l"/>
              </a:tabLst>
            </a:pPr>
            <a:r>
              <a:rPr lang="en-US" sz="2800" b="1" dirty="0">
                <a:cs typeface="Times New Roman" pitchFamily="18" charset="0"/>
              </a:rPr>
              <a:t>4.  Sequencing</a:t>
            </a:r>
            <a:r>
              <a:rPr lang="en-US" sz="2800" dirty="0">
                <a:cs typeface="Times New Roman" pitchFamily="18" charset="0"/>
              </a:rPr>
              <a:t> </a:t>
            </a:r>
            <a:r>
              <a:rPr lang="en-US" dirty="0">
                <a:cs typeface="Times New Roman" pitchFamily="18" charset="0"/>
              </a:rPr>
              <a:t>(e.g., </a:t>
            </a:r>
            <a:r>
              <a:rPr lang="en-US" dirty="0" err="1">
                <a:cs typeface="Times New Roman" pitchFamily="18" charset="0"/>
              </a:rPr>
              <a:t>Schoenfeld</a:t>
            </a:r>
            <a:r>
              <a:rPr lang="en-US" dirty="0">
                <a:cs typeface="Times New Roman" pitchFamily="18" charset="0"/>
              </a:rPr>
              <a:t>, 1998)</a:t>
            </a:r>
            <a:r>
              <a:rPr lang="en-US" sz="2800" dirty="0">
                <a:cs typeface="Times New Roman" pitchFamily="18" charset="0"/>
              </a:rPr>
              <a:t> </a:t>
            </a:r>
          </a:p>
          <a:p>
            <a:pPr marL="514350" indent="-514350" eaLnBrk="0" hangingPunct="0">
              <a:lnSpc>
                <a:spcPct val="150000"/>
              </a:lnSpc>
              <a:tabLst>
                <a:tab pos="400050" algn="l"/>
              </a:tabLst>
            </a:pPr>
            <a:r>
              <a:rPr lang="en-US" sz="2800" b="1" dirty="0">
                <a:cs typeface="Times New Roman" pitchFamily="18" charset="0"/>
              </a:rPr>
              <a:t>5.  Connecting</a:t>
            </a:r>
            <a:r>
              <a:rPr lang="en-US" sz="2800" dirty="0">
                <a:cs typeface="Times New Roman" pitchFamily="18" charset="0"/>
              </a:rPr>
              <a:t> </a:t>
            </a:r>
            <a:r>
              <a:rPr lang="en-US" dirty="0">
                <a:cs typeface="Times New Roman" pitchFamily="18" charset="0"/>
              </a:rPr>
              <a:t>(e.g., Ball, 2001; </a:t>
            </a:r>
            <a:r>
              <a:rPr lang="en-US" dirty="0" err="1">
                <a:cs typeface="Times New Roman" pitchFamily="18" charset="0"/>
              </a:rPr>
              <a:t>Brendehur</a:t>
            </a:r>
            <a:r>
              <a:rPr lang="en-US" dirty="0">
                <a:cs typeface="Times New Roman" pitchFamily="18" charset="0"/>
              </a:rPr>
              <a:t> &amp; </a:t>
            </a:r>
            <a:r>
              <a:rPr lang="en-US" dirty="0" err="1">
                <a:cs typeface="Times New Roman" pitchFamily="18" charset="0"/>
              </a:rPr>
              <a:t>Frykholm</a:t>
            </a:r>
            <a:r>
              <a:rPr lang="en-US" dirty="0">
                <a:cs typeface="Times New Roman" pitchFamily="18" charset="0"/>
              </a:rPr>
              <a:t>, 2000)</a:t>
            </a:r>
          </a:p>
          <a:p>
            <a:pPr marL="514350" indent="-514350" eaLnBrk="0" hangingPunct="0">
              <a:lnSpc>
                <a:spcPct val="150000"/>
              </a:lnSpc>
              <a:tabLst>
                <a:tab pos="400050" algn="l"/>
              </a:tabLst>
            </a:pPr>
            <a:r>
              <a:rPr lang="en-US" sz="2800" dirty="0">
                <a:latin typeface="Arial" charset="0"/>
              </a:rPr>
              <a:t>        </a:t>
            </a:r>
            <a:endParaRPr lang="en-US" sz="2800" dirty="0">
              <a:latin typeface="Times" pitchFamily="18" charset="0"/>
            </a:endParaRPr>
          </a:p>
        </p:txBody>
      </p:sp>
      <p:sp>
        <p:nvSpPr>
          <p:cNvPr id="28675" name="Rectangle 3"/>
          <p:cNvSpPr>
            <a:spLocks noGrp="1" noChangeArrowheads="1"/>
          </p:cNvSpPr>
          <p:nvPr>
            <p:ph type="title"/>
          </p:nvPr>
        </p:nvSpPr>
        <p:spPr>
          <a:xfrm>
            <a:off x="381000" y="533400"/>
            <a:ext cx="8382000" cy="1143000"/>
          </a:xfrm>
        </p:spPr>
        <p:txBody>
          <a:bodyPr>
            <a:normAutofit/>
          </a:bodyPr>
          <a:lstStyle/>
          <a:p>
            <a:pPr eaLnBrk="1" hangingPunct="1"/>
            <a:r>
              <a:rPr lang="en-US" sz="4000" dirty="0" smtClean="0">
                <a:latin typeface="+mn-lt"/>
                <a:ea typeface="ＭＳ Ｐゴシック" pitchFamily="34" charset="-128"/>
                <a:cs typeface="Times New Roman" pitchFamily="18" charset="0"/>
              </a:rPr>
              <a:t>The Five Practices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609600"/>
            <a:ext cx="8229600" cy="1143000"/>
          </a:xfrm>
        </p:spPr>
        <p:txBody>
          <a:bodyPr>
            <a:normAutofit/>
          </a:bodyPr>
          <a:lstStyle/>
          <a:p>
            <a:pPr eaLnBrk="1" hangingPunct="1"/>
            <a:r>
              <a:rPr lang="en-US" dirty="0" smtClean="0">
                <a:ea typeface="ＭＳ Ｐゴシック" pitchFamily="34" charset="-128"/>
                <a:cs typeface="Times New Roman" pitchFamily="18" charset="0"/>
              </a:rPr>
              <a:t>Purpose of the Five Practices</a:t>
            </a:r>
          </a:p>
        </p:txBody>
      </p:sp>
      <p:sp>
        <p:nvSpPr>
          <p:cNvPr id="35843" name="Rectangle 3"/>
          <p:cNvSpPr>
            <a:spLocks noGrp="1" noChangeArrowheads="1"/>
          </p:cNvSpPr>
          <p:nvPr>
            <p:ph idx="1"/>
          </p:nvPr>
        </p:nvSpPr>
        <p:spPr>
          <a:xfrm>
            <a:off x="838200" y="2286000"/>
            <a:ext cx="7086600" cy="2895600"/>
          </a:xfrm>
        </p:spPr>
        <p:txBody>
          <a:bodyPr/>
          <a:lstStyle/>
          <a:p>
            <a:pPr algn="ctr" eaLnBrk="1" hangingPunct="1">
              <a:buFont typeface="Wingdings" pitchFamily="2" charset="2"/>
              <a:buNone/>
            </a:pPr>
            <a:r>
              <a:rPr lang="en-US" dirty="0" smtClean="0">
                <a:ea typeface="ＭＳ Ｐゴシック" pitchFamily="34" charset="-128"/>
              </a:rPr>
              <a:t>	</a:t>
            </a:r>
            <a:r>
              <a:rPr lang="en-US" sz="3600" dirty="0" smtClean="0">
                <a:ea typeface="ＭＳ Ｐゴシック" pitchFamily="34" charset="-128"/>
                <a:cs typeface="Times New Roman" pitchFamily="18" charset="0"/>
              </a:rPr>
              <a:t>To make student-centered instruction more manageable by moderating the degree of improvisation required by the teacher during a discussion.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CCRS Quarterly Update</a:t>
            </a:r>
            <a:endParaRPr lang="en-US" dirty="0"/>
          </a:p>
        </p:txBody>
      </p:sp>
      <p:sp>
        <p:nvSpPr>
          <p:cNvPr id="3" name="Subtitle 2"/>
          <p:cNvSpPr>
            <a:spLocks noGrp="1"/>
          </p:cNvSpPr>
          <p:nvPr>
            <p:ph type="subTitle" idx="1"/>
          </p:nvPr>
        </p:nvSpPr>
        <p:spPr/>
        <p:txBody>
          <a:bodyPr/>
          <a:lstStyle/>
          <a:p>
            <a:r>
              <a:rPr lang="en-US" i="1" dirty="0" smtClean="0">
                <a:solidFill>
                  <a:schemeClr val="tx1"/>
                </a:solidFill>
              </a:rPr>
              <a:t>Literacy, English/Language Arts</a:t>
            </a:r>
          </a:p>
          <a:p>
            <a:r>
              <a:rPr lang="en-US" i="1" dirty="0" smtClean="0">
                <a:solidFill>
                  <a:schemeClr val="tx1"/>
                </a:solidFill>
              </a:rPr>
              <a:t>Speaking and Listening</a:t>
            </a:r>
            <a:endParaRPr lang="en-US" i="1" dirty="0">
              <a:solidFill>
                <a:schemeClr val="tx1"/>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2125" y="152400"/>
            <a:ext cx="8115300" cy="19621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hape 90"/>
          <p:cNvSpPr>
            <a:spLocks noGrp="1"/>
          </p:cNvSpPr>
          <p:nvPr>
            <p:ph type="title"/>
          </p:nvPr>
        </p:nvSpPr>
        <p:spPr>
          <a:xfrm>
            <a:off x="1371600" y="381000"/>
            <a:ext cx="6172200" cy="1454214"/>
          </a:xfrm>
        </p:spPr>
        <p:txBody>
          <a:bodyPr vert="horz" lIns="68569" tIns="34275" rIns="68569" bIns="34275" rtlCol="0" anchor="ctr">
            <a:spAutoFit/>
          </a:bodyPr>
          <a:lstStyle/>
          <a:p>
            <a:pPr algn="ctr" eaLnBrk="1" hangingPunct="1">
              <a:buClr>
                <a:srgbClr val="000000"/>
              </a:buClr>
              <a:buSzPct val="25000"/>
            </a:pPr>
            <a:r>
              <a:rPr lang="en-US" sz="4500" cap="none" dirty="0">
                <a:effectLst>
                  <a:outerShdw blurRad="38100" dist="38100" dir="2700000" algn="tl">
                    <a:srgbClr val="000000">
                      <a:alpha val="43137"/>
                    </a:srgbClr>
                  </a:outerShdw>
                </a:effectLst>
                <a:ea typeface="Tahoma" panose="020B0604030504040204" pitchFamily="34" charset="0"/>
                <a:cs typeface="Tahoma" panose="020B0604030504040204" pitchFamily="34" charset="0"/>
                <a:sym typeface="Arial" charset="0"/>
              </a:rPr>
              <a:t>Three Key Shifts in ELA/Literacy</a:t>
            </a:r>
          </a:p>
        </p:txBody>
      </p:sp>
      <p:sp>
        <p:nvSpPr>
          <p:cNvPr id="91" name="Shape 91"/>
          <p:cNvSpPr txBox="1">
            <a:spLocks noGrp="1"/>
          </p:cNvSpPr>
          <p:nvPr>
            <p:ph idx="1"/>
          </p:nvPr>
        </p:nvSpPr>
        <p:spPr>
          <a:xfrm>
            <a:off x="381000" y="2133600"/>
            <a:ext cx="8305800" cy="4173613"/>
          </a:xfrm>
        </p:spPr>
        <p:txBody>
          <a:bodyPr vert="horz" wrap="square" lIns="68569" tIns="34275" rIns="68569" bIns="34275" rtlCol="0" anchor="ctr">
            <a:spAutoFit/>
          </a:bodyPr>
          <a:lstStyle/>
          <a:p>
            <a:pPr marL="481013" indent="-514350">
              <a:lnSpc>
                <a:spcPct val="114000"/>
              </a:lnSpc>
              <a:spcBef>
                <a:spcPts val="900"/>
              </a:spcBef>
              <a:spcAft>
                <a:spcPts val="0"/>
              </a:spcAft>
              <a:buSzPct val="118518"/>
              <a:buFont typeface="+mj-lt"/>
              <a:buAutoNum type="arabicPeriod"/>
              <a:tabLst>
                <a:tab pos="348854" algn="l"/>
                <a:tab pos="467916" algn="l"/>
                <a:tab pos="511969" algn="l"/>
              </a:tabLst>
              <a:defRPr/>
            </a:pPr>
            <a:r>
              <a:rPr lang="x-none" sz="3200" smtClean="0">
                <a:ea typeface="Tahoma" pitchFamily="34" charset="0"/>
                <a:cs typeface="Tahoma" pitchFamily="34" charset="0"/>
                <a:sym typeface="Arial"/>
              </a:rPr>
              <a:t>Building </a:t>
            </a:r>
            <a:r>
              <a:rPr lang="x-none" sz="3200" dirty="0">
                <a:ea typeface="Tahoma" pitchFamily="34" charset="0"/>
                <a:cs typeface="Tahoma" pitchFamily="34" charset="0"/>
                <a:sym typeface="Arial"/>
              </a:rPr>
              <a:t>knowledge </a:t>
            </a:r>
            <a:r>
              <a:rPr lang="x-none" sz="3200">
                <a:ea typeface="Tahoma" pitchFamily="34" charset="0"/>
                <a:cs typeface="Tahoma" pitchFamily="34" charset="0"/>
                <a:sym typeface="Arial"/>
              </a:rPr>
              <a:t>through </a:t>
            </a:r>
            <a:r>
              <a:rPr lang="x-none" sz="3200" smtClean="0">
                <a:ea typeface="Tahoma" pitchFamily="34" charset="0"/>
                <a:cs typeface="Tahoma" pitchFamily="34" charset="0"/>
                <a:sym typeface="Arial"/>
              </a:rPr>
              <a:t>content-rich</a:t>
            </a:r>
            <a:r>
              <a:rPr lang="en-US" sz="3200" dirty="0" smtClean="0">
                <a:ea typeface="Tahoma" pitchFamily="34" charset="0"/>
                <a:cs typeface="Tahoma" pitchFamily="34" charset="0"/>
                <a:sym typeface="Arial"/>
              </a:rPr>
              <a:t> </a:t>
            </a:r>
            <a:r>
              <a:rPr lang="x-none" sz="3200" dirty="0" smtClean="0">
                <a:ea typeface="Tahoma" pitchFamily="34" charset="0"/>
                <a:cs typeface="Tahoma" pitchFamily="34" charset="0"/>
                <a:sym typeface="Arial"/>
              </a:rPr>
              <a:t>nonfiction</a:t>
            </a:r>
            <a:r>
              <a:rPr lang="en-US" sz="3200" dirty="0" smtClean="0">
                <a:ea typeface="Tahoma" pitchFamily="34" charset="0"/>
                <a:cs typeface="Tahoma" pitchFamily="34" charset="0"/>
                <a:sym typeface="Arial"/>
              </a:rPr>
              <a:t> </a:t>
            </a:r>
            <a:r>
              <a:rPr lang="en-US" sz="3200" dirty="0">
                <a:ea typeface="Tahoma" pitchFamily="34" charset="0"/>
                <a:cs typeface="Tahoma" pitchFamily="34" charset="0"/>
                <a:sym typeface="Arial"/>
              </a:rPr>
              <a:t>and informational </a:t>
            </a:r>
            <a:r>
              <a:rPr lang="en-US" sz="3200" dirty="0" smtClean="0">
                <a:ea typeface="Tahoma" pitchFamily="34" charset="0"/>
                <a:cs typeface="Tahoma" pitchFamily="34" charset="0"/>
                <a:sym typeface="Arial"/>
              </a:rPr>
              <a:t>texts</a:t>
            </a:r>
            <a:endParaRPr lang="en-US" sz="3200" dirty="0">
              <a:ea typeface="Tahoma" pitchFamily="34" charset="0"/>
              <a:cs typeface="Tahoma" pitchFamily="34" charset="0"/>
              <a:sym typeface="Arial"/>
            </a:endParaRPr>
          </a:p>
          <a:p>
            <a:pPr marL="514350" indent="-514350">
              <a:lnSpc>
                <a:spcPct val="114000"/>
              </a:lnSpc>
              <a:spcBef>
                <a:spcPts val="900"/>
              </a:spcBef>
              <a:spcAft>
                <a:spcPts val="0"/>
              </a:spcAft>
              <a:buSzPct val="118518"/>
              <a:buFont typeface="+mj-lt"/>
              <a:buAutoNum type="arabicPeriod"/>
              <a:tabLst>
                <a:tab pos="348854" algn="l"/>
                <a:tab pos="467916" algn="l"/>
                <a:tab pos="511969" algn="l"/>
              </a:tabLst>
              <a:defRPr/>
            </a:pPr>
            <a:r>
              <a:rPr lang="x-none" sz="3200" smtClean="0">
                <a:ea typeface="Tahoma" pitchFamily="34" charset="0"/>
                <a:cs typeface="Tahoma" pitchFamily="34" charset="0"/>
                <a:sym typeface="Arial"/>
              </a:rPr>
              <a:t>Reading</a:t>
            </a:r>
            <a:r>
              <a:rPr lang="en-US" sz="3200" dirty="0">
                <a:ea typeface="Tahoma" pitchFamily="34" charset="0"/>
                <a:cs typeface="Tahoma" pitchFamily="34" charset="0"/>
                <a:sym typeface="Arial"/>
              </a:rPr>
              <a:t>, </a:t>
            </a:r>
            <a:r>
              <a:rPr lang="x-none" sz="3200" dirty="0">
                <a:ea typeface="Tahoma" pitchFamily="34" charset="0"/>
                <a:cs typeface="Tahoma" pitchFamily="34" charset="0"/>
                <a:sym typeface="Arial"/>
              </a:rPr>
              <a:t>writing </a:t>
            </a:r>
            <a:r>
              <a:rPr lang="en-US" sz="3200" dirty="0">
                <a:ea typeface="Tahoma" pitchFamily="34" charset="0"/>
                <a:cs typeface="Tahoma" pitchFamily="34" charset="0"/>
                <a:sym typeface="Arial"/>
              </a:rPr>
              <a:t>and </a:t>
            </a:r>
            <a:r>
              <a:rPr lang="en-US" sz="3200" b="1" dirty="0">
                <a:effectLst>
                  <a:outerShdw blurRad="38100" dist="38100" dir="2700000" algn="tl">
                    <a:srgbClr val="000000">
                      <a:alpha val="43137"/>
                    </a:srgbClr>
                  </a:outerShdw>
                </a:effectLst>
                <a:ea typeface="Tahoma" pitchFamily="34" charset="0"/>
                <a:cs typeface="Tahoma" pitchFamily="34" charset="0"/>
                <a:sym typeface="Arial"/>
              </a:rPr>
              <a:t>speaking</a:t>
            </a:r>
            <a:r>
              <a:rPr lang="en-US" sz="3200" dirty="0">
                <a:ea typeface="Tahoma" pitchFamily="34" charset="0"/>
                <a:cs typeface="Tahoma" pitchFamily="34" charset="0"/>
                <a:sym typeface="Arial"/>
              </a:rPr>
              <a:t> </a:t>
            </a:r>
            <a:r>
              <a:rPr lang="x-none" sz="3200">
                <a:ea typeface="Tahoma" pitchFamily="34" charset="0"/>
                <a:cs typeface="Tahoma" pitchFamily="34" charset="0"/>
                <a:sym typeface="Arial"/>
              </a:rPr>
              <a:t>grounded </a:t>
            </a:r>
            <a:r>
              <a:rPr lang="x-none" sz="3200" smtClean="0">
                <a:ea typeface="Tahoma" pitchFamily="34" charset="0"/>
                <a:cs typeface="Tahoma" pitchFamily="34" charset="0"/>
                <a:sym typeface="Arial"/>
              </a:rPr>
              <a:t>in </a:t>
            </a:r>
            <a:r>
              <a:rPr lang="x-none" sz="3200" dirty="0">
                <a:ea typeface="Tahoma" pitchFamily="34" charset="0"/>
                <a:cs typeface="Tahoma" pitchFamily="34" charset="0"/>
                <a:sym typeface="Arial"/>
              </a:rPr>
              <a:t>evidence from text, both literary </a:t>
            </a:r>
            <a:r>
              <a:rPr lang="x-none" sz="3200">
                <a:ea typeface="Tahoma" pitchFamily="34" charset="0"/>
                <a:cs typeface="Tahoma" pitchFamily="34" charset="0"/>
                <a:sym typeface="Arial"/>
              </a:rPr>
              <a:t>and </a:t>
            </a:r>
            <a:r>
              <a:rPr lang="x-none" sz="3200" smtClean="0">
                <a:ea typeface="Tahoma" pitchFamily="34" charset="0"/>
                <a:cs typeface="Tahoma" pitchFamily="34" charset="0"/>
                <a:sym typeface="Arial"/>
              </a:rPr>
              <a:t>informational</a:t>
            </a:r>
            <a:endParaRPr lang="en-US" sz="3200" dirty="0">
              <a:ea typeface="Tahoma" pitchFamily="34" charset="0"/>
              <a:cs typeface="Tahoma" pitchFamily="34" charset="0"/>
              <a:sym typeface="Arial"/>
            </a:endParaRPr>
          </a:p>
          <a:p>
            <a:pPr marL="514350" indent="-514350">
              <a:lnSpc>
                <a:spcPct val="114000"/>
              </a:lnSpc>
              <a:spcBef>
                <a:spcPts val="900"/>
              </a:spcBef>
              <a:spcAft>
                <a:spcPts val="0"/>
              </a:spcAft>
              <a:buSzPct val="118518"/>
              <a:buFont typeface="+mj-lt"/>
              <a:buAutoNum type="arabicPeriod"/>
              <a:tabLst>
                <a:tab pos="348854" algn="l"/>
                <a:tab pos="467916" algn="l"/>
                <a:tab pos="511969" algn="l"/>
              </a:tabLst>
              <a:defRPr/>
            </a:pPr>
            <a:r>
              <a:rPr lang="x-none" sz="3200" smtClean="0">
                <a:ea typeface="Tahoma" pitchFamily="34" charset="0"/>
                <a:cs typeface="Tahoma" pitchFamily="34" charset="0"/>
                <a:sym typeface="Arial"/>
              </a:rPr>
              <a:t>Regular </a:t>
            </a:r>
            <a:r>
              <a:rPr lang="x-none" sz="3200" dirty="0">
                <a:ea typeface="Tahoma" pitchFamily="34" charset="0"/>
                <a:cs typeface="Tahoma" pitchFamily="34" charset="0"/>
                <a:sym typeface="Arial"/>
              </a:rPr>
              <a:t>practice with complex text </a:t>
            </a:r>
            <a:r>
              <a:rPr lang="x-none" sz="3200">
                <a:ea typeface="Tahoma" pitchFamily="34" charset="0"/>
                <a:cs typeface="Tahoma" pitchFamily="34" charset="0"/>
                <a:sym typeface="Arial"/>
              </a:rPr>
              <a:t>and </a:t>
            </a:r>
            <a:r>
              <a:rPr lang="x-none" sz="3200" smtClean="0">
                <a:ea typeface="Tahoma" pitchFamily="34" charset="0"/>
                <a:cs typeface="Tahoma" pitchFamily="34" charset="0"/>
                <a:sym typeface="Arial"/>
              </a:rPr>
              <a:t>its </a:t>
            </a:r>
            <a:r>
              <a:rPr lang="x-none" sz="3200" dirty="0">
                <a:ea typeface="Tahoma" pitchFamily="34" charset="0"/>
                <a:cs typeface="Tahoma" pitchFamily="34" charset="0"/>
                <a:sym typeface="Arial"/>
              </a:rPr>
              <a:t>academic language</a:t>
            </a:r>
          </a:p>
        </p:txBody>
      </p:sp>
    </p:spTree>
    <p:extLst>
      <p:ext uri="{BB962C8B-B14F-4D97-AF65-F5344CB8AC3E}">
        <p14:creationId xmlns:p14="http://schemas.microsoft.com/office/powerpoint/2010/main" xmlns="" val="260448202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91">
                                            <p:txEl>
                                              <p:pRg st="0" end="0"/>
                                            </p:txEl>
                                          </p:spTgt>
                                        </p:tgtEl>
                                        <p:attrNameLst>
                                          <p:attrName>style.visibility</p:attrName>
                                        </p:attrNameLst>
                                      </p:cBhvr>
                                      <p:to>
                                        <p:strVal val="visible"/>
                                      </p:to>
                                    </p:set>
                                    <p:animEffect transition="in" filter="fade">
                                      <p:cBhvr>
                                        <p:cTn id="7" dur="1000"/>
                                        <p:tgtEl>
                                          <p:spTgt spid="91">
                                            <p:txEl>
                                              <p:pRg st="0" end="0"/>
                                            </p:txEl>
                                          </p:spTgt>
                                        </p:tgtEl>
                                      </p:cBhvr>
                                    </p:animEffect>
                                    <p:anim calcmode="lin" valueType="num">
                                      <p:cBhvr>
                                        <p:cTn id="8" dur="1000" fill="hold"/>
                                        <p:tgtEl>
                                          <p:spTgt spid="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1">
                                            <p:txEl>
                                              <p:pRg st="1" end="1"/>
                                            </p:txEl>
                                          </p:spTgt>
                                        </p:tgtEl>
                                        <p:attrNameLst>
                                          <p:attrName>style.visibility</p:attrName>
                                        </p:attrNameLst>
                                      </p:cBhvr>
                                      <p:to>
                                        <p:strVal val="visible"/>
                                      </p:to>
                                    </p:set>
                                    <p:animEffect transition="in" filter="fade">
                                      <p:cBhvr>
                                        <p:cTn id="14" dur="1000"/>
                                        <p:tgtEl>
                                          <p:spTgt spid="91">
                                            <p:txEl>
                                              <p:pRg st="1" end="1"/>
                                            </p:txEl>
                                          </p:spTgt>
                                        </p:tgtEl>
                                      </p:cBhvr>
                                    </p:animEffect>
                                    <p:anim calcmode="lin" valueType="num">
                                      <p:cBhvr>
                                        <p:cTn id="15" dur="1000" fill="hold"/>
                                        <p:tgtEl>
                                          <p:spTgt spid="9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1">
                                            <p:txEl>
                                              <p:pRg st="2" end="2"/>
                                            </p:txEl>
                                          </p:spTgt>
                                        </p:tgtEl>
                                        <p:attrNameLst>
                                          <p:attrName>style.visibility</p:attrName>
                                        </p:attrNameLst>
                                      </p:cBhvr>
                                      <p:to>
                                        <p:strVal val="visible"/>
                                      </p:to>
                                    </p:set>
                                    <p:animEffect transition="in" filter="fade">
                                      <p:cBhvr>
                                        <p:cTn id="21" dur="1000"/>
                                        <p:tgtEl>
                                          <p:spTgt spid="91">
                                            <p:txEl>
                                              <p:pRg st="2" end="2"/>
                                            </p:txEl>
                                          </p:spTgt>
                                        </p:tgtEl>
                                      </p:cBhvr>
                                    </p:animEffect>
                                    <p:anim calcmode="lin" valueType="num">
                                      <p:cBhvr>
                                        <p:cTn id="22" dur="1000" fill="hold"/>
                                        <p:tgtEl>
                                          <p:spTgt spid="9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008620" cy="5867399"/>
          </a:xfrm>
        </p:spPr>
        <p:txBody>
          <a:bodyPr>
            <a:normAutofit lnSpcReduction="10000"/>
          </a:bodyPr>
          <a:lstStyle/>
          <a:p>
            <a:pPr marL="0" indent="0" algn="ctr">
              <a:buNone/>
            </a:pPr>
            <a:r>
              <a:rPr lang="en-US" sz="4000" dirty="0" smtClean="0">
                <a:ea typeface="Tahoma" panose="020B0604030504040204" pitchFamily="34" charset="0"/>
                <a:cs typeface="Tahoma" panose="020B0604030504040204" pitchFamily="34" charset="0"/>
              </a:rPr>
              <a:t>The Speaking and Listening </a:t>
            </a:r>
          </a:p>
          <a:p>
            <a:pPr marL="0" indent="0" algn="ctr">
              <a:buNone/>
            </a:pPr>
            <a:r>
              <a:rPr lang="en-US" sz="4000" dirty="0" smtClean="0">
                <a:ea typeface="Tahoma" panose="020B0604030504040204" pitchFamily="34" charset="0"/>
                <a:cs typeface="Tahoma" panose="020B0604030504040204" pitchFamily="34" charset="0"/>
              </a:rPr>
              <a:t>Standards suggest that </a:t>
            </a:r>
            <a:r>
              <a:rPr lang="en-US" sz="4000" dirty="0" smtClean="0">
                <a:effectLst>
                  <a:outerShdw blurRad="38100" dist="38100" dir="2700000" algn="tl">
                    <a:srgbClr val="000000">
                      <a:alpha val="43137"/>
                    </a:srgbClr>
                  </a:outerShdw>
                </a:effectLst>
                <a:ea typeface="Tahoma" panose="020B0604030504040204" pitchFamily="34" charset="0"/>
                <a:cs typeface="Tahoma" panose="020B0604030504040204" pitchFamily="34" charset="0"/>
              </a:rPr>
              <a:t>your role </a:t>
            </a:r>
            <a:r>
              <a:rPr lang="en-US" sz="4000" dirty="0" smtClean="0">
                <a:ea typeface="Tahoma" panose="020B0604030504040204" pitchFamily="34" charset="0"/>
                <a:cs typeface="Tahoma" panose="020B0604030504040204" pitchFamily="34" charset="0"/>
              </a:rPr>
              <a:t>is </a:t>
            </a:r>
          </a:p>
          <a:p>
            <a:pPr marL="0" indent="0" algn="ctr">
              <a:buNone/>
            </a:pPr>
            <a:r>
              <a:rPr lang="en-US" sz="4000" dirty="0" smtClean="0">
                <a:ea typeface="Tahoma" panose="020B0604030504040204" pitchFamily="34" charset="0"/>
                <a:cs typeface="Tahoma" panose="020B0604030504040204" pitchFamily="34" charset="0"/>
              </a:rPr>
              <a:t>to help students </a:t>
            </a:r>
            <a:r>
              <a:rPr lang="en-US" sz="4000" dirty="0" smtClean="0">
                <a:effectLst>
                  <a:outerShdw blurRad="38100" dist="38100" dir="2700000" algn="tl">
                    <a:srgbClr val="000000">
                      <a:alpha val="43137"/>
                    </a:srgbClr>
                  </a:outerShdw>
                </a:effectLst>
                <a:ea typeface="Tahoma" panose="020B0604030504040204" pitchFamily="34" charset="0"/>
                <a:cs typeface="Tahoma" panose="020B0604030504040204" pitchFamily="34" charset="0"/>
              </a:rPr>
              <a:t>develop the skills </a:t>
            </a:r>
          </a:p>
          <a:p>
            <a:pPr marL="0" indent="0" algn="ctr">
              <a:buNone/>
            </a:pPr>
            <a:r>
              <a:rPr lang="en-US" sz="4000" dirty="0" smtClean="0">
                <a:ea typeface="Tahoma" panose="020B0604030504040204" pitchFamily="34" charset="0"/>
                <a:cs typeface="Tahoma" panose="020B0604030504040204" pitchFamily="34" charset="0"/>
              </a:rPr>
              <a:t>of </a:t>
            </a:r>
            <a:r>
              <a:rPr lang="en-US" sz="4000" dirty="0" smtClean="0">
                <a:effectLst>
                  <a:outerShdw blurRad="38100" dist="38100" dir="2700000" algn="tl">
                    <a:srgbClr val="000000">
                      <a:alpha val="43137"/>
                    </a:srgbClr>
                  </a:outerShdw>
                </a:effectLst>
                <a:ea typeface="Tahoma" panose="020B0604030504040204" pitchFamily="34" charset="0"/>
                <a:cs typeface="Tahoma" panose="020B0604030504040204" pitchFamily="34" charset="0"/>
              </a:rPr>
              <a:t>collaboration</a:t>
            </a:r>
            <a:r>
              <a:rPr lang="en-US" sz="4000" dirty="0" smtClean="0">
                <a:ea typeface="Tahoma" panose="020B0604030504040204" pitchFamily="34" charset="0"/>
                <a:cs typeface="Tahoma" panose="020B0604030504040204" pitchFamily="34" charset="0"/>
              </a:rPr>
              <a:t> and presentation </a:t>
            </a:r>
          </a:p>
          <a:p>
            <a:pPr marL="0" indent="0" algn="ctr">
              <a:buNone/>
            </a:pPr>
            <a:r>
              <a:rPr lang="en-US" sz="4000" dirty="0" smtClean="0">
                <a:ea typeface="Tahoma" panose="020B0604030504040204" pitchFamily="34" charset="0"/>
                <a:cs typeface="Tahoma" panose="020B0604030504040204" pitchFamily="34" charset="0"/>
              </a:rPr>
              <a:t>so that ultimately they can enact </a:t>
            </a:r>
          </a:p>
          <a:p>
            <a:pPr marL="0" indent="0" algn="ctr">
              <a:buNone/>
            </a:pPr>
            <a:r>
              <a:rPr lang="en-US" sz="4000" dirty="0" smtClean="0">
                <a:ea typeface="Tahoma" panose="020B0604030504040204" pitchFamily="34" charset="0"/>
                <a:cs typeface="Tahoma" panose="020B0604030504040204" pitchFamily="34" charset="0"/>
              </a:rPr>
              <a:t>these skills </a:t>
            </a:r>
            <a:r>
              <a:rPr lang="en-US" sz="4000" dirty="0" smtClean="0">
                <a:effectLst>
                  <a:outerShdw blurRad="38100" dist="38100" dir="2700000" algn="tl">
                    <a:srgbClr val="000000">
                      <a:alpha val="43137"/>
                    </a:srgbClr>
                  </a:outerShdw>
                </a:effectLst>
                <a:ea typeface="Tahoma" panose="020B0604030504040204" pitchFamily="34" charset="0"/>
                <a:cs typeface="Tahoma" panose="020B0604030504040204" pitchFamily="34" charset="0"/>
              </a:rPr>
              <a:t>independently</a:t>
            </a:r>
            <a:r>
              <a:rPr lang="en-US" sz="4000" dirty="0" smtClean="0">
                <a:ea typeface="Tahoma" panose="020B0604030504040204" pitchFamily="34" charset="0"/>
                <a:cs typeface="Tahoma" panose="020B0604030504040204" pitchFamily="34" charset="0"/>
              </a:rPr>
              <a:t> without </a:t>
            </a:r>
          </a:p>
          <a:p>
            <a:pPr marL="0" indent="0" algn="ctr">
              <a:buNone/>
            </a:pPr>
            <a:r>
              <a:rPr lang="en-US" sz="4000" dirty="0" smtClean="0">
                <a:ea typeface="Tahoma" panose="020B0604030504040204" pitchFamily="34" charset="0"/>
                <a:cs typeface="Tahoma" panose="020B0604030504040204" pitchFamily="34" charset="0"/>
              </a:rPr>
              <a:t>your help. </a:t>
            </a:r>
            <a:endParaRPr lang="en-US" sz="4000" dirty="0">
              <a:ea typeface="Tahoma" panose="020B0604030504040204" pitchFamily="34" charset="0"/>
              <a:cs typeface="Tahoma" panose="020B0604030504040204" pitchFamily="34" charset="0"/>
            </a:endParaRPr>
          </a:p>
          <a:p>
            <a:pPr marL="0" indent="0">
              <a:buNone/>
            </a:pPr>
            <a:endParaRPr lang="en-US" dirty="0"/>
          </a:p>
          <a:p>
            <a:pPr marL="0" indent="0" algn="r">
              <a:buNone/>
            </a:pPr>
            <a:r>
              <a:rPr lang="en-US" sz="2400" i="1" dirty="0" smtClean="0"/>
              <a:t>Pathways to the Common Core page 169</a:t>
            </a:r>
            <a:endParaRPr lang="en-US" sz="2400" i="1" dirty="0"/>
          </a:p>
        </p:txBody>
      </p:sp>
    </p:spTree>
    <p:extLst>
      <p:ext uri="{BB962C8B-B14F-4D97-AF65-F5344CB8AC3E}">
        <p14:creationId xmlns:p14="http://schemas.microsoft.com/office/powerpoint/2010/main" xmlns="" val="39333739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srcRect l="56686" t="9876" r="12007" b="10741"/>
          <a:stretch/>
        </p:blipFill>
        <p:spPr>
          <a:xfrm>
            <a:off x="0" y="1"/>
            <a:ext cx="9144000" cy="6877050"/>
          </a:xfrm>
          <a:prstGeom prst="rect">
            <a:avLst/>
          </a:prstGeom>
        </p:spPr>
      </p:pic>
      <p:sp>
        <p:nvSpPr>
          <p:cNvPr id="6" name="Oval 5"/>
          <p:cNvSpPr/>
          <p:nvPr/>
        </p:nvSpPr>
        <p:spPr>
          <a:xfrm>
            <a:off x="630346" y="2514600"/>
            <a:ext cx="2415958" cy="390525"/>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p:cNvSpPr/>
          <p:nvPr/>
        </p:nvSpPr>
        <p:spPr>
          <a:xfrm>
            <a:off x="571500" y="3886200"/>
            <a:ext cx="2533650" cy="33194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ounded Rectangle 8"/>
          <p:cNvSpPr/>
          <p:nvPr/>
        </p:nvSpPr>
        <p:spPr>
          <a:xfrm>
            <a:off x="6562725" y="914401"/>
            <a:ext cx="2095500" cy="4724399"/>
          </a:xfrm>
          <a:prstGeom prst="roundRect">
            <a:avLst/>
          </a:prstGeom>
          <a:no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xmlns="" val="98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7"/>
                                        </p:tgtEl>
                                        <p:attrNameLst>
                                          <p:attrName>style.visibility</p:attrName>
                                        </p:attrNameLst>
                                      </p:cBhvr>
                                      <p:to>
                                        <p:strVal val="hidden"/>
                                      </p:to>
                                    </p:set>
                                  </p:childTnLst>
                                </p:cTn>
                              </p:par>
                              <p:par>
                                <p:cTn id="16" presetID="1" presetClass="exit" presetSubtype="0" fill="hold" grpId="1" nodeType="withEffect">
                                  <p:stCondLst>
                                    <p:cond delay="0"/>
                                  </p:stCondLst>
                                  <p:childTnLst>
                                    <p:set>
                                      <p:cBhvr>
                                        <p:cTn id="17" dur="1" fill="hold">
                                          <p:stCondLst>
                                            <p:cond delay="0"/>
                                          </p:stCondLst>
                                        </p:cTn>
                                        <p:tgtEl>
                                          <p:spTgt spid="6"/>
                                        </p:tgtEl>
                                        <p:attrNameLst>
                                          <p:attrName>style.visibility</p:attrName>
                                        </p:attrNameLst>
                                      </p:cBhvr>
                                      <p:to>
                                        <p:strVal val="hidden"/>
                                      </p:to>
                                    </p:set>
                                  </p:childTnLst>
                                </p:cTn>
                              </p:par>
                              <p:par>
                                <p:cTn id="18" presetID="22" presetClass="entr" presetSubtype="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ACS CCRS Implementation Team</a:t>
            </a:r>
            <a:endParaRPr lang="en-US" dirty="0"/>
          </a:p>
        </p:txBody>
      </p:sp>
      <p:graphicFrame>
        <p:nvGraphicFramePr>
          <p:cNvPr id="6" name="Diagram 5"/>
          <p:cNvGraphicFramePr/>
          <p:nvPr/>
        </p:nvGraphicFramePr>
        <p:xfrm>
          <a:off x="685800" y="1447800"/>
          <a:ext cx="7848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3810000" y="3200400"/>
            <a:ext cx="1600200" cy="1477328"/>
          </a:xfrm>
          <a:prstGeom prst="rect">
            <a:avLst/>
          </a:prstGeom>
          <a:noFill/>
        </p:spPr>
        <p:txBody>
          <a:bodyPr wrap="square" rtlCol="0">
            <a:spAutoFit/>
          </a:bodyPr>
          <a:lstStyle/>
          <a:p>
            <a:pPr algn="ctr"/>
            <a:r>
              <a:rPr lang="en-US" b="1" dirty="0" smtClean="0"/>
              <a:t>AEEC, AHS, AJHS, CWES, DMS, DRES, OES, PES, RES, WMR, YES</a:t>
            </a:r>
            <a:endParaRPr lang="en-US"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l="36250" t="41111" r="32500" b="16667"/>
          <a:stretch>
            <a:fillRect/>
          </a:stretch>
        </p:blipFill>
        <p:spPr bwMode="auto">
          <a:xfrm>
            <a:off x="1600200" y="685800"/>
            <a:ext cx="6096000" cy="4632960"/>
          </a:xfrm>
          <a:prstGeom prst="rect">
            <a:avLst/>
          </a:prstGeom>
          <a:noFill/>
          <a:ln w="9525">
            <a:noFill/>
            <a:miter lim="800000"/>
            <a:headEnd/>
            <a:tailEnd/>
          </a:ln>
        </p:spPr>
      </p:pic>
      <p:sp>
        <p:nvSpPr>
          <p:cNvPr id="5" name="TextBox 4"/>
          <p:cNvSpPr txBox="1"/>
          <p:nvPr/>
        </p:nvSpPr>
        <p:spPr>
          <a:xfrm>
            <a:off x="1295400" y="5791200"/>
            <a:ext cx="6781800" cy="369332"/>
          </a:xfrm>
          <a:prstGeom prst="rect">
            <a:avLst/>
          </a:prstGeom>
          <a:noFill/>
        </p:spPr>
        <p:txBody>
          <a:bodyPr wrap="square" rtlCol="0">
            <a:spAutoFit/>
          </a:bodyPr>
          <a:lstStyle/>
          <a:p>
            <a:pPr algn="ctr"/>
            <a:r>
              <a:rPr lang="en-US" dirty="0" smtClean="0">
                <a:hlinkClick r:id="rId4"/>
              </a:rPr>
              <a:t>http://www.corestandards.org/assets/Appendix_A.pdf</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38200"/>
            <a:ext cx="7848600" cy="5334000"/>
          </a:xfrm>
        </p:spPr>
        <p:txBody>
          <a:bodyPr>
            <a:noAutofit/>
          </a:bodyPr>
          <a:lstStyle/>
          <a:p>
            <a:pPr marL="0" indent="0">
              <a:buNone/>
            </a:pPr>
            <a:r>
              <a:rPr lang="en-US" sz="4000" dirty="0" smtClean="0">
                <a:ea typeface="Tahoma" panose="020B0604030504040204" pitchFamily="34" charset="0"/>
                <a:cs typeface="Tahoma" panose="020B0604030504040204" pitchFamily="34" charset="0"/>
              </a:rPr>
              <a:t>With the chart from the </a:t>
            </a:r>
          </a:p>
          <a:p>
            <a:pPr marL="0" indent="0">
              <a:buNone/>
            </a:pPr>
            <a:r>
              <a:rPr lang="en-US" sz="4000" dirty="0" smtClean="0">
                <a:ea typeface="Tahoma" panose="020B0604030504040204" pitchFamily="34" charset="0"/>
                <a:cs typeface="Tahoma" panose="020B0604030504040204" pitchFamily="34" charset="0"/>
              </a:rPr>
              <a:t>last slide in mind…</a:t>
            </a:r>
          </a:p>
          <a:p>
            <a:pPr marL="0" indent="0">
              <a:buNone/>
            </a:pPr>
            <a:r>
              <a:rPr lang="en-US" dirty="0" smtClean="0">
                <a:ea typeface="Tahoma" panose="020B0604030504040204" pitchFamily="34" charset="0"/>
                <a:cs typeface="Tahoma" panose="020B0604030504040204" pitchFamily="34" charset="0"/>
              </a:rPr>
              <a:t> </a:t>
            </a:r>
            <a:endParaRPr lang="en-US" dirty="0">
              <a:ea typeface="Tahoma" panose="020B0604030504040204" pitchFamily="34" charset="0"/>
              <a:cs typeface="Tahoma" panose="020B0604030504040204" pitchFamily="34" charset="0"/>
            </a:endParaRPr>
          </a:p>
          <a:p>
            <a:pPr marL="0" indent="0">
              <a:buNone/>
            </a:pPr>
            <a:r>
              <a:rPr lang="en-US" sz="4000" dirty="0" smtClean="0">
                <a:ea typeface="Tahoma" panose="020B0604030504040204" pitchFamily="34" charset="0"/>
                <a:cs typeface="Tahoma" panose="020B0604030504040204" pitchFamily="34" charset="0"/>
              </a:rPr>
              <a:t>    </a:t>
            </a:r>
            <a:r>
              <a:rPr lang="en-US" sz="4000" i="1" dirty="0" smtClean="0">
                <a:ea typeface="Tahoma" panose="020B0604030504040204" pitchFamily="34" charset="0"/>
                <a:cs typeface="Tahoma" panose="020B0604030504040204" pitchFamily="34" charset="0"/>
              </a:rPr>
              <a:t>How </a:t>
            </a:r>
            <a:r>
              <a:rPr lang="en-US" sz="4000" i="1" dirty="0">
                <a:ea typeface="Tahoma" panose="020B0604030504040204" pitchFamily="34" charset="0"/>
                <a:cs typeface="Tahoma" panose="020B0604030504040204" pitchFamily="34" charset="0"/>
              </a:rPr>
              <a:t>will allowing students to </a:t>
            </a:r>
            <a:r>
              <a:rPr lang="en-US" sz="4000" i="1" dirty="0" smtClean="0">
                <a:ea typeface="Tahoma" panose="020B0604030504040204" pitchFamily="34" charset="0"/>
                <a:cs typeface="Tahoma" panose="020B0604030504040204" pitchFamily="34" charset="0"/>
              </a:rPr>
              <a:t>   </a:t>
            </a:r>
          </a:p>
          <a:p>
            <a:pPr marL="0" indent="0">
              <a:buNone/>
            </a:pPr>
            <a:r>
              <a:rPr lang="en-US" sz="4000" i="1" dirty="0">
                <a:ea typeface="Tahoma" panose="020B0604030504040204" pitchFamily="34" charset="0"/>
                <a:cs typeface="Tahoma" panose="020B0604030504040204" pitchFamily="34" charset="0"/>
              </a:rPr>
              <a:t> </a:t>
            </a:r>
            <a:r>
              <a:rPr lang="en-US" sz="4000" i="1" dirty="0" smtClean="0">
                <a:ea typeface="Tahoma" panose="020B0604030504040204" pitchFamily="34" charset="0"/>
                <a:cs typeface="Tahoma" panose="020B0604030504040204" pitchFamily="34" charset="0"/>
              </a:rPr>
              <a:t>   have </a:t>
            </a:r>
            <a:r>
              <a:rPr lang="en-US" sz="4000" i="1" dirty="0">
                <a:ea typeface="Tahoma" panose="020B0604030504040204" pitchFamily="34" charset="0"/>
                <a:cs typeface="Tahoma" panose="020B0604030504040204" pitchFamily="34" charset="0"/>
              </a:rPr>
              <a:t>conversations on a daily </a:t>
            </a:r>
            <a:endParaRPr lang="en-US" sz="4000" i="1" dirty="0" smtClean="0">
              <a:ea typeface="Tahoma" panose="020B0604030504040204" pitchFamily="34" charset="0"/>
              <a:cs typeface="Tahoma" panose="020B0604030504040204" pitchFamily="34" charset="0"/>
            </a:endParaRPr>
          </a:p>
          <a:p>
            <a:pPr marL="0" indent="0">
              <a:buNone/>
            </a:pPr>
            <a:r>
              <a:rPr lang="en-US" sz="4000" i="1" dirty="0">
                <a:ea typeface="Tahoma" panose="020B0604030504040204" pitchFamily="34" charset="0"/>
                <a:cs typeface="Tahoma" panose="020B0604030504040204" pitchFamily="34" charset="0"/>
              </a:rPr>
              <a:t> </a:t>
            </a:r>
            <a:r>
              <a:rPr lang="en-US" sz="4000" i="1" dirty="0" smtClean="0">
                <a:ea typeface="Tahoma" panose="020B0604030504040204" pitchFamily="34" charset="0"/>
                <a:cs typeface="Tahoma" panose="020B0604030504040204" pitchFamily="34" charset="0"/>
              </a:rPr>
              <a:t>   basis </a:t>
            </a:r>
            <a:r>
              <a:rPr lang="en-US" sz="4000" i="1" dirty="0">
                <a:ea typeface="Tahoma" panose="020B0604030504040204" pitchFamily="34" charset="0"/>
                <a:cs typeface="Tahoma" panose="020B0604030504040204" pitchFamily="34" charset="0"/>
              </a:rPr>
              <a:t>deepen their </a:t>
            </a:r>
            <a:endParaRPr lang="en-US" sz="4000" i="1" dirty="0" smtClean="0">
              <a:ea typeface="Tahoma" panose="020B0604030504040204" pitchFamily="34" charset="0"/>
              <a:cs typeface="Tahoma" panose="020B0604030504040204" pitchFamily="34" charset="0"/>
            </a:endParaRPr>
          </a:p>
          <a:p>
            <a:pPr marL="0" indent="0">
              <a:buNone/>
            </a:pPr>
            <a:r>
              <a:rPr lang="en-US" sz="4000" i="1" dirty="0">
                <a:ea typeface="Tahoma" panose="020B0604030504040204" pitchFamily="34" charset="0"/>
                <a:cs typeface="Tahoma" panose="020B0604030504040204" pitchFamily="34" charset="0"/>
              </a:rPr>
              <a:t> </a:t>
            </a:r>
            <a:r>
              <a:rPr lang="en-US" sz="4000" i="1" dirty="0" smtClean="0">
                <a:ea typeface="Tahoma" panose="020B0604030504040204" pitchFamily="34" charset="0"/>
                <a:cs typeface="Tahoma" panose="020B0604030504040204" pitchFamily="34" charset="0"/>
              </a:rPr>
              <a:t>   understanding of </a:t>
            </a:r>
            <a:r>
              <a:rPr lang="en-US" sz="4000" i="1" dirty="0">
                <a:ea typeface="Tahoma" panose="020B0604030504040204" pitchFamily="34" charset="0"/>
                <a:cs typeface="Tahoma" panose="020B0604030504040204" pitchFamily="34" charset="0"/>
              </a:rPr>
              <a:t>the content?</a:t>
            </a: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flipH="1">
            <a:off x="6477000" y="1066800"/>
            <a:ext cx="2301693" cy="1822174"/>
          </a:xfrm>
          <a:prstGeom prst="rect">
            <a:avLst/>
          </a:prstGeom>
        </p:spPr>
      </p:pic>
    </p:spTree>
    <p:extLst>
      <p:ext uri="{BB962C8B-B14F-4D97-AF65-F5344CB8AC3E}">
        <p14:creationId xmlns:p14="http://schemas.microsoft.com/office/powerpoint/2010/main" xmlns="" val="10859158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ACS CCRS Goals</a:t>
            </a:r>
            <a:endParaRPr lang="en-US" dirty="0"/>
          </a:p>
        </p:txBody>
      </p:sp>
      <p:sp>
        <p:nvSpPr>
          <p:cNvPr id="3" name="Content Placeholder 2"/>
          <p:cNvSpPr>
            <a:spLocks noGrp="1"/>
          </p:cNvSpPr>
          <p:nvPr>
            <p:ph idx="1"/>
          </p:nvPr>
        </p:nvSpPr>
        <p:spPr/>
        <p:txBody>
          <a:bodyPr/>
          <a:lstStyle/>
          <a:p>
            <a:r>
              <a:rPr lang="en-US" dirty="0" smtClean="0"/>
              <a:t>Speaking and Listening</a:t>
            </a:r>
          </a:p>
          <a:p>
            <a:pPr lvl="1"/>
            <a:r>
              <a:rPr lang="en-US" dirty="0" smtClean="0"/>
              <a:t>ELA</a:t>
            </a:r>
          </a:p>
          <a:p>
            <a:pPr lvl="1"/>
            <a:r>
              <a:rPr lang="en-US" dirty="0" smtClean="0"/>
              <a:t>Literacy</a:t>
            </a:r>
          </a:p>
          <a:p>
            <a:r>
              <a:rPr lang="en-US" dirty="0" smtClean="0"/>
              <a:t>Student Discourse – Math </a:t>
            </a:r>
          </a:p>
          <a:p>
            <a:r>
              <a:rPr lang="en-US" dirty="0" smtClean="0"/>
              <a:t>Awareness</a:t>
            </a:r>
          </a:p>
          <a:p>
            <a:pPr lvl="1"/>
            <a:r>
              <a:rPr lang="en-US" dirty="0" smtClean="0"/>
              <a:t>Teacher buy-in</a:t>
            </a:r>
          </a:p>
          <a:p>
            <a:pPr lvl="1"/>
            <a:r>
              <a:rPr lang="en-US" dirty="0" smtClean="0"/>
              <a:t>Parent communication</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Connections</a:t>
            </a:r>
            <a:endParaRPr lang="en-US" dirty="0"/>
          </a:p>
        </p:txBody>
      </p:sp>
      <p:graphicFrame>
        <p:nvGraphicFramePr>
          <p:cNvPr id="4" name="Content Placeholder 3"/>
          <p:cNvGraphicFramePr>
            <a:graphicFrameLocks noGrp="1"/>
          </p:cNvGraphicFramePr>
          <p:nvPr>
            <p:ph idx="1"/>
          </p:nvPr>
        </p:nvGraphicFramePr>
        <p:xfrm>
          <a:off x="533400" y="16764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Standard of the Week Awareness</a:t>
            </a:r>
          </a:p>
        </p:txBody>
      </p:sp>
      <p:sp>
        <p:nvSpPr>
          <p:cNvPr id="11267" name="Content Placeholder 2"/>
          <p:cNvSpPr>
            <a:spLocks noGrp="1"/>
          </p:cNvSpPr>
          <p:nvPr>
            <p:ph idx="1"/>
          </p:nvPr>
        </p:nvSpPr>
        <p:spPr/>
        <p:txBody>
          <a:bodyPr/>
          <a:lstStyle/>
          <a:p>
            <a:pPr>
              <a:defRPr/>
            </a:pPr>
            <a:r>
              <a:rPr lang="en-US" dirty="0" smtClean="0">
                <a:solidFill>
                  <a:srgbClr val="FF0000"/>
                </a:solidFill>
              </a:rPr>
              <a:t>Go to </a:t>
            </a:r>
            <a:r>
              <a:rPr lang="en-US" dirty="0" smtClean="0"/>
              <a:t>ALSDE website</a:t>
            </a:r>
          </a:p>
          <a:p>
            <a:pPr marL="0" indent="0">
              <a:buFont typeface="Arial" pitchFamily="34" charset="0"/>
              <a:buNone/>
              <a:defRPr/>
            </a:pPr>
            <a:r>
              <a:rPr lang="en-US" sz="2400" dirty="0" smtClean="0"/>
              <a:t>www.alsde.edu</a:t>
            </a:r>
          </a:p>
          <a:p>
            <a:pPr>
              <a:defRPr/>
            </a:pPr>
            <a:r>
              <a:rPr lang="en-US" dirty="0" smtClean="0">
                <a:solidFill>
                  <a:srgbClr val="FF0000"/>
                </a:solidFill>
              </a:rPr>
              <a:t>Follow </a:t>
            </a:r>
            <a:r>
              <a:rPr lang="en-US" dirty="0" smtClean="0"/>
              <a:t>ALSDE on Twitter</a:t>
            </a:r>
          </a:p>
          <a:p>
            <a:pPr marL="0" indent="0">
              <a:buFont typeface="Arial" pitchFamily="34" charset="0"/>
              <a:buNone/>
              <a:defRPr/>
            </a:pPr>
            <a:r>
              <a:rPr lang="en-US" sz="2400" dirty="0" smtClean="0"/>
              <a:t>@</a:t>
            </a:r>
            <a:r>
              <a:rPr lang="en-US" sz="2400" dirty="0" err="1" smtClean="0"/>
              <a:t>AlabamaDeptofEd</a:t>
            </a:r>
            <a:endParaRPr lang="en-US" sz="2400" dirty="0" smtClean="0"/>
          </a:p>
          <a:p>
            <a:pPr>
              <a:defRPr/>
            </a:pPr>
            <a:r>
              <a:rPr lang="en-US" dirty="0" smtClean="0">
                <a:solidFill>
                  <a:srgbClr val="FF0000"/>
                </a:solidFill>
              </a:rPr>
              <a:t>Like</a:t>
            </a:r>
            <a:r>
              <a:rPr lang="en-US" dirty="0" smtClean="0"/>
              <a:t> ALSDE on Facebook</a:t>
            </a:r>
          </a:p>
          <a:p>
            <a:pPr marL="0" indent="0">
              <a:buFont typeface="Arial" pitchFamily="34" charset="0"/>
              <a:buNone/>
              <a:defRPr/>
            </a:pPr>
            <a:r>
              <a:rPr lang="en-US" sz="2400" dirty="0" smtClean="0"/>
              <a:t>Alabama Department of Education</a:t>
            </a:r>
          </a:p>
          <a:p>
            <a:pPr>
              <a:defRPr/>
            </a:pPr>
            <a:r>
              <a:rPr lang="en-US" dirty="0" smtClean="0">
                <a:solidFill>
                  <a:srgbClr val="FF0000"/>
                </a:solidFill>
              </a:rPr>
              <a:t>Follow &amp; Pin </a:t>
            </a:r>
            <a:r>
              <a:rPr lang="en-US" dirty="0" smtClean="0"/>
              <a:t>ALSDE on Pinterest</a:t>
            </a:r>
          </a:p>
          <a:p>
            <a:pPr marL="0" indent="0">
              <a:buFont typeface="Arial" pitchFamily="34" charset="0"/>
              <a:buNone/>
              <a:defRPr/>
            </a:pPr>
            <a:endParaRPr lang="en-US" dirty="0" smtClean="0"/>
          </a:p>
        </p:txBody>
      </p:sp>
      <p:pic>
        <p:nvPicPr>
          <p:cNvPr id="11268" name="Picture 4"/>
          <p:cNvPicPr>
            <a:picLocks noChangeAspect="1" noChangeArrowheads="1"/>
          </p:cNvPicPr>
          <p:nvPr/>
        </p:nvPicPr>
        <p:blipFill>
          <a:blip r:embed="rId3" cstate="print"/>
          <a:srcRect/>
          <a:stretch>
            <a:fillRect/>
          </a:stretch>
        </p:blipFill>
        <p:spPr bwMode="auto">
          <a:xfrm>
            <a:off x="5715000" y="3276600"/>
            <a:ext cx="2873375" cy="1465263"/>
          </a:xfrm>
          <a:prstGeom prst="rect">
            <a:avLst/>
          </a:prstGeom>
          <a:noFill/>
          <a:ln w="9525">
            <a:noFill/>
            <a:miter lim="800000"/>
            <a:headEnd/>
            <a:tailEnd/>
          </a:ln>
        </p:spPr>
      </p:pic>
      <p:pic>
        <p:nvPicPr>
          <p:cNvPr id="11269" name="Picture 5"/>
          <p:cNvPicPr>
            <a:picLocks noChangeAspect="1" noChangeArrowheads="1"/>
          </p:cNvPicPr>
          <p:nvPr/>
        </p:nvPicPr>
        <p:blipFill>
          <a:blip r:embed="rId4" cstate="print"/>
          <a:srcRect/>
          <a:stretch>
            <a:fillRect/>
          </a:stretch>
        </p:blipFill>
        <p:spPr bwMode="auto">
          <a:xfrm>
            <a:off x="5715000" y="1381125"/>
            <a:ext cx="2873375" cy="1465263"/>
          </a:xfrm>
          <a:prstGeom prst="rect">
            <a:avLst/>
          </a:prstGeom>
          <a:noFill/>
          <a:ln w="9525">
            <a:noFill/>
            <a:miter lim="800000"/>
            <a:headEnd/>
            <a:tailEnd/>
          </a:ln>
        </p:spPr>
      </p:pic>
      <p:pic>
        <p:nvPicPr>
          <p:cNvPr id="11270" name="Picture 6"/>
          <p:cNvPicPr>
            <a:picLocks noChangeAspect="1" noChangeArrowheads="1"/>
          </p:cNvPicPr>
          <p:nvPr/>
        </p:nvPicPr>
        <p:blipFill>
          <a:blip r:embed="rId5" cstate="print"/>
          <a:srcRect/>
          <a:stretch>
            <a:fillRect/>
          </a:stretch>
        </p:blipFill>
        <p:spPr bwMode="auto">
          <a:xfrm>
            <a:off x="457200" y="5411788"/>
            <a:ext cx="3254375" cy="1243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905000"/>
            <a:ext cx="8229600" cy="2590800"/>
          </a:xfrm>
        </p:spPr>
        <p:txBody>
          <a:bodyPr>
            <a:normAutofit fontScale="90000"/>
          </a:bodyPr>
          <a:lstStyle/>
          <a:p>
            <a:r>
              <a:rPr lang="en-US" dirty="0" smtClean="0"/>
              <a:t>Thank you for your attention!</a:t>
            </a:r>
            <a:br>
              <a:rPr lang="en-US" dirty="0" smtClean="0"/>
            </a:br>
            <a:r>
              <a:rPr lang="en-US" dirty="0"/>
              <a:t/>
            </a:r>
            <a:br>
              <a:rPr lang="en-US" dirty="0"/>
            </a:br>
            <a:r>
              <a:rPr lang="en-US" dirty="0" smtClean="0"/>
              <a:t>Email CCRS questions </a:t>
            </a:r>
            <a:br>
              <a:rPr lang="en-US" dirty="0" smtClean="0"/>
            </a:br>
            <a:r>
              <a:rPr lang="en-US" dirty="0" smtClean="0"/>
              <a:t>to Karen Anderson</a:t>
            </a:r>
            <a:br>
              <a:rPr lang="en-US" dirty="0" smtClean="0"/>
            </a:br>
            <a:r>
              <a:rPr lang="en-US" dirty="0" smtClean="0"/>
              <a:t>ksanderson@auburnschools.org</a:t>
            </a:r>
            <a:br>
              <a:rPr lang="en-US" dirty="0" smtClean="0"/>
            </a:b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lstStyle/>
          <a:p>
            <a:r>
              <a:rPr lang="en-US" dirty="0" smtClean="0"/>
              <a:t>Meeting Schedule</a:t>
            </a:r>
            <a:endParaRPr lang="en-US" dirty="0"/>
          </a:p>
        </p:txBody>
      </p:sp>
      <p:sp>
        <p:nvSpPr>
          <p:cNvPr id="3" name="Content Placeholder 2"/>
          <p:cNvSpPr>
            <a:spLocks noGrp="1"/>
          </p:cNvSpPr>
          <p:nvPr>
            <p:ph idx="1"/>
          </p:nvPr>
        </p:nvSpPr>
        <p:spPr>
          <a:xfrm>
            <a:off x="1676400" y="2438400"/>
            <a:ext cx="5791200" cy="2514600"/>
          </a:xfrm>
          <a:ln w="76200">
            <a:solidFill>
              <a:schemeClr val="tx1"/>
            </a:solidFill>
          </a:ln>
        </p:spPr>
        <p:txBody>
          <a:bodyPr>
            <a:normAutofit/>
          </a:bodyPr>
          <a:lstStyle/>
          <a:p>
            <a:pPr algn="ctr">
              <a:buNone/>
            </a:pPr>
            <a:r>
              <a:rPr lang="en-US" dirty="0" smtClean="0"/>
              <a:t>Thursday, September 26, 2013</a:t>
            </a:r>
          </a:p>
          <a:p>
            <a:pPr algn="ctr">
              <a:buNone/>
            </a:pPr>
            <a:r>
              <a:rPr lang="en-US" dirty="0" smtClean="0"/>
              <a:t>Thursday, November 21, 2013</a:t>
            </a:r>
          </a:p>
          <a:p>
            <a:pPr algn="ctr">
              <a:buNone/>
            </a:pPr>
            <a:r>
              <a:rPr lang="en-US" dirty="0" smtClean="0"/>
              <a:t>Thursday, February 13, 2014</a:t>
            </a:r>
          </a:p>
          <a:p>
            <a:pPr algn="ctr">
              <a:buNone/>
            </a:pPr>
            <a:r>
              <a:rPr lang="en-US" dirty="0" smtClean="0"/>
              <a:t>Thursday, April 24, 2014</a:t>
            </a:r>
            <a:endParaRPr lang="en-US" dirty="0"/>
          </a:p>
        </p:txBody>
      </p:sp>
      <p:sp>
        <p:nvSpPr>
          <p:cNvPr id="4" name="Right Arrow 3"/>
          <p:cNvSpPr/>
          <p:nvPr/>
        </p:nvSpPr>
        <p:spPr>
          <a:xfrm>
            <a:off x="381000" y="2209800"/>
            <a:ext cx="1669615" cy="1194742"/>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Absolutes – Dr. </a:t>
            </a:r>
            <a:r>
              <a:rPr lang="en-US" dirty="0" err="1" smtClean="0"/>
              <a:t>Bice</a:t>
            </a:r>
            <a:endParaRPr lang="en-US" dirty="0"/>
          </a:p>
        </p:txBody>
      </p:sp>
      <p:sp>
        <p:nvSpPr>
          <p:cNvPr id="3" name="Content Placeholder 2"/>
          <p:cNvSpPr>
            <a:spLocks noGrp="1"/>
          </p:cNvSpPr>
          <p:nvPr>
            <p:ph idx="1"/>
          </p:nvPr>
        </p:nvSpPr>
        <p:spPr>
          <a:xfrm>
            <a:off x="304800" y="1295400"/>
            <a:ext cx="8382000" cy="5257800"/>
          </a:xfrm>
        </p:spPr>
        <p:txBody>
          <a:bodyPr>
            <a:normAutofit fontScale="47500" lnSpcReduction="20000"/>
          </a:bodyPr>
          <a:lstStyle/>
          <a:p>
            <a:pPr marL="514350" indent="-514350">
              <a:buNone/>
              <a:defRPr/>
            </a:pPr>
            <a:r>
              <a:rPr lang="en-US" sz="3800" b="1" dirty="0"/>
              <a:t>Teach to the standards for each of the required subjects (Alabama College- and Career-Ready Standards - Courses of Study)</a:t>
            </a:r>
          </a:p>
          <a:p>
            <a:pPr marL="514350" indent="-514350">
              <a:buNone/>
              <a:defRPr/>
            </a:pPr>
            <a:r>
              <a:rPr lang="en-US" sz="3800" b="1" dirty="0"/>
              <a:t> </a:t>
            </a:r>
          </a:p>
          <a:p>
            <a:pPr marL="514350" indent="-514350">
              <a:buNone/>
              <a:defRPr/>
            </a:pPr>
            <a:r>
              <a:rPr lang="en-US" sz="3800" b="1" dirty="0"/>
              <a:t>Through a clearly articulated and locally aligned K-12 curriculum (Sample curricula found on ALEX and Alabama Insight)</a:t>
            </a:r>
          </a:p>
          <a:p>
            <a:pPr marL="514350" indent="-514350">
              <a:buNone/>
              <a:defRPr/>
            </a:pPr>
            <a:r>
              <a:rPr lang="en-US" sz="3800" b="1" dirty="0"/>
              <a:t> </a:t>
            </a:r>
          </a:p>
          <a:p>
            <a:pPr marL="514350" indent="-514350">
              <a:buNone/>
              <a:defRPr/>
            </a:pPr>
            <a:r>
              <a:rPr lang="en-US" sz="3800" b="1" dirty="0"/>
              <a:t>Supported by aligned resources, support, and professional development (Sample lesson plans and supporting resources found on ALEX, differentiated support through ALSDE Regional Support Teams and ALSDE Initiatives, etc.)</a:t>
            </a:r>
          </a:p>
          <a:p>
            <a:pPr marL="514350" indent="-514350">
              <a:buNone/>
              <a:defRPr/>
            </a:pPr>
            <a:r>
              <a:rPr lang="en-US" sz="3800" b="1" dirty="0"/>
              <a:t> </a:t>
            </a:r>
          </a:p>
          <a:p>
            <a:pPr marL="514350" indent="-514350">
              <a:buNone/>
              <a:defRPr/>
            </a:pPr>
            <a:r>
              <a:rPr lang="en-US" sz="3800" b="1" dirty="0"/>
              <a:t>Monitored regularly through formative, interim/benchmark assessments to inform the effectiveness of the instruction and continued learning needs of individuals and groups of students (</a:t>
            </a:r>
            <a:r>
              <a:rPr lang="en-US" sz="3800" b="1" dirty="0" err="1"/>
              <a:t>GlobalScholar</a:t>
            </a:r>
            <a:r>
              <a:rPr lang="en-US" sz="3800" b="1" dirty="0"/>
              <a:t>, </a:t>
            </a:r>
            <a:r>
              <a:rPr lang="en-US" sz="3800" b="1" dirty="0" err="1"/>
              <a:t>QualityCore</a:t>
            </a:r>
            <a:r>
              <a:rPr lang="en-US" sz="3800" b="1" dirty="0"/>
              <a:t> Benchmarks, and other locally determined assessments)</a:t>
            </a:r>
          </a:p>
          <a:p>
            <a:pPr marL="514350" indent="-514350">
              <a:buNone/>
              <a:defRPr/>
            </a:pPr>
            <a:r>
              <a:rPr lang="en-US" sz="3800" b="1" dirty="0"/>
              <a:t> </a:t>
            </a:r>
          </a:p>
          <a:p>
            <a:pPr marL="514350" indent="-514350">
              <a:buNone/>
              <a:defRPr/>
            </a:pPr>
            <a:r>
              <a:rPr lang="en-US" sz="3800" b="1" dirty="0"/>
              <a:t>With a goal that each student graduates from high school with the knowledge and skills to succeed in post-high school education and the workforce without the need for remediation as evidenced by multiple measures achieved through multiple pathways to meet the graduation requirements set for students in Alabama.  (Alabama High School Graduation Requirements/Diploma)</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52400"/>
            <a:ext cx="8229600" cy="762000"/>
          </a:xfrm>
        </p:spPr>
        <p:txBody>
          <a:bodyPr>
            <a:normAutofit fontScale="90000"/>
          </a:bodyPr>
          <a:lstStyle/>
          <a:p>
            <a:pPr eaLnBrk="1" hangingPunct="1"/>
            <a:r>
              <a:rPr lang="en-US" sz="5400" b="1" smtClean="0"/>
              <a:t>Our Vision</a:t>
            </a:r>
          </a:p>
        </p:txBody>
      </p:sp>
      <p:sp>
        <p:nvSpPr>
          <p:cNvPr id="3" name="Content Placeholder 2"/>
          <p:cNvSpPr>
            <a:spLocks noGrp="1"/>
          </p:cNvSpPr>
          <p:nvPr>
            <p:ph idx="1"/>
          </p:nvPr>
        </p:nvSpPr>
        <p:spPr>
          <a:xfrm>
            <a:off x="0" y="1066800"/>
            <a:ext cx="9144000" cy="5638800"/>
          </a:xfrm>
        </p:spPr>
        <p:txBody>
          <a:bodyPr rtlCol="0">
            <a:normAutofit fontScale="92500" lnSpcReduction="10000"/>
          </a:bodyPr>
          <a:lstStyle/>
          <a:p>
            <a:pPr algn="ctr" eaLnBrk="1" fontAlgn="auto" hangingPunct="1">
              <a:spcAft>
                <a:spcPts val="0"/>
              </a:spcAft>
              <a:buFont typeface="Arial" pitchFamily="34" charset="0"/>
              <a:buNone/>
              <a:defRPr/>
            </a:pPr>
            <a:r>
              <a:rPr lang="en-US" sz="3500" b="1" dirty="0" smtClean="0"/>
              <a:t>Every Child a Graduate – Every Graduate Prepared</a:t>
            </a:r>
          </a:p>
          <a:p>
            <a:pPr algn="ctr" eaLnBrk="1" fontAlgn="auto" hangingPunct="1">
              <a:spcAft>
                <a:spcPts val="0"/>
              </a:spcAft>
              <a:buFont typeface="Arial" pitchFamily="34" charset="0"/>
              <a:buNone/>
              <a:defRPr/>
            </a:pPr>
            <a:endParaRPr lang="en-US" b="1" dirty="0" smtClean="0"/>
          </a:p>
          <a:p>
            <a:pPr algn="ctr" eaLnBrk="1" fontAlgn="auto" hangingPunct="1">
              <a:spcAft>
                <a:spcPts val="0"/>
              </a:spcAft>
              <a:buFont typeface="Arial" pitchFamily="34" charset="0"/>
              <a:buNone/>
              <a:defRPr/>
            </a:pPr>
            <a:endParaRPr lang="en-US" b="1" dirty="0"/>
          </a:p>
          <a:p>
            <a:pPr algn="ctr" eaLnBrk="1" fontAlgn="auto" hangingPunct="1">
              <a:spcAft>
                <a:spcPts val="0"/>
              </a:spcAft>
              <a:buFont typeface="Arial" pitchFamily="34" charset="0"/>
              <a:buNone/>
              <a:defRPr/>
            </a:pPr>
            <a:endParaRPr lang="en-US" b="1" dirty="0" smtClean="0"/>
          </a:p>
          <a:p>
            <a:pPr algn="ctr" eaLnBrk="1" fontAlgn="auto" hangingPunct="1">
              <a:spcAft>
                <a:spcPts val="0"/>
              </a:spcAft>
              <a:buFont typeface="Arial" pitchFamily="34" charset="0"/>
              <a:buNone/>
              <a:defRPr/>
            </a:pPr>
            <a:endParaRPr lang="en-US" b="1" dirty="0" smtClean="0"/>
          </a:p>
          <a:p>
            <a:pPr algn="ctr" eaLnBrk="1" fontAlgn="auto" hangingPunct="1">
              <a:spcAft>
                <a:spcPts val="0"/>
              </a:spcAft>
              <a:buFont typeface="Arial" pitchFamily="34" charset="0"/>
              <a:buNone/>
              <a:defRPr/>
            </a:pPr>
            <a:endParaRPr lang="en-US" b="1" dirty="0"/>
          </a:p>
          <a:p>
            <a:pPr algn="ctr" eaLnBrk="1" fontAlgn="auto" hangingPunct="1">
              <a:spcAft>
                <a:spcPts val="0"/>
              </a:spcAft>
              <a:buFont typeface="Arial" pitchFamily="34" charset="0"/>
              <a:buNone/>
              <a:defRPr/>
            </a:pPr>
            <a:endParaRPr lang="en-US" b="1" dirty="0" smtClean="0"/>
          </a:p>
          <a:p>
            <a:pPr algn="ctr" eaLnBrk="1" fontAlgn="auto" hangingPunct="1">
              <a:spcAft>
                <a:spcPts val="0"/>
              </a:spcAft>
              <a:buFont typeface="Arial" pitchFamily="34" charset="0"/>
              <a:buNone/>
              <a:defRPr/>
            </a:pPr>
            <a:endParaRPr lang="en-US" b="1" dirty="0"/>
          </a:p>
          <a:p>
            <a:pPr algn="ctr" eaLnBrk="1" fontAlgn="auto" hangingPunct="1">
              <a:spcAft>
                <a:spcPts val="0"/>
              </a:spcAft>
              <a:buFont typeface="Arial" pitchFamily="34" charset="0"/>
              <a:buNone/>
              <a:defRPr/>
            </a:pPr>
            <a:endParaRPr lang="en-US" b="1" dirty="0" smtClean="0"/>
          </a:p>
          <a:p>
            <a:pPr algn="ctr" eaLnBrk="1" fontAlgn="auto" hangingPunct="1">
              <a:spcAft>
                <a:spcPts val="0"/>
              </a:spcAft>
              <a:buFont typeface="Arial" pitchFamily="34" charset="0"/>
              <a:buNone/>
              <a:defRPr/>
            </a:pPr>
            <a:r>
              <a:rPr lang="en-US" b="1" dirty="0" smtClean="0"/>
              <a:t>for</a:t>
            </a:r>
          </a:p>
          <a:p>
            <a:pPr algn="ctr" eaLnBrk="1" fontAlgn="auto" hangingPunct="1">
              <a:spcAft>
                <a:spcPts val="0"/>
              </a:spcAft>
              <a:buFont typeface="Arial" pitchFamily="34" charset="0"/>
              <a:buNone/>
              <a:defRPr/>
            </a:pPr>
            <a:r>
              <a:rPr lang="en-US" b="1" dirty="0" smtClean="0"/>
              <a:t>College/Work/Adulthood in the 21</a:t>
            </a:r>
            <a:r>
              <a:rPr lang="en-US" b="1" baseline="30000" dirty="0" smtClean="0"/>
              <a:t>st</a:t>
            </a:r>
            <a:r>
              <a:rPr lang="en-US" b="1" dirty="0" smtClean="0"/>
              <a:t> Century</a:t>
            </a:r>
            <a:endParaRPr lang="en-US" b="1" dirty="0"/>
          </a:p>
        </p:txBody>
      </p:sp>
      <p:pic>
        <p:nvPicPr>
          <p:cNvPr id="5124" name="Picture 3" descr="j0414104.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0" y="1828800"/>
            <a:ext cx="5867400"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44233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rtlCol="0">
            <a:normAutofit fontScale="90000"/>
          </a:bodyPr>
          <a:lstStyle/>
          <a:p>
            <a:pPr fontAlgn="auto">
              <a:spcAft>
                <a:spcPts val="0"/>
              </a:spcAft>
              <a:defRPr/>
            </a:pPr>
            <a:r>
              <a:rPr lang="en-US" b="1" u="sng" dirty="0" smtClean="0"/>
              <a:t>Prepared Graduate Defined</a:t>
            </a:r>
            <a:endParaRPr lang="en-US" b="1" u="sng" dirty="0"/>
          </a:p>
        </p:txBody>
      </p:sp>
      <p:sp>
        <p:nvSpPr>
          <p:cNvPr id="9219" name="Content Placeholder 2"/>
          <p:cNvSpPr>
            <a:spLocks noGrp="1"/>
          </p:cNvSpPr>
          <p:nvPr>
            <p:ph idx="1"/>
          </p:nvPr>
        </p:nvSpPr>
        <p:spPr>
          <a:xfrm>
            <a:off x="0" y="1066800"/>
            <a:ext cx="2667000" cy="5257800"/>
          </a:xfrm>
        </p:spPr>
        <p:txBody>
          <a:bodyPr/>
          <a:lstStyle/>
          <a:p>
            <a:pPr>
              <a:buFont typeface="Arial" pitchFamily="34" charset="0"/>
              <a:buNone/>
            </a:pPr>
            <a:r>
              <a:rPr lang="en-US" sz="2400" dirty="0" smtClean="0"/>
              <a:t>     Possesses the knowledge and skills needed to enroll and succeed in credit-bearing, first-year courses at a two- or four-year college, trade school, technical school, without the need for remediation.</a:t>
            </a:r>
          </a:p>
        </p:txBody>
      </p:sp>
      <p:sp>
        <p:nvSpPr>
          <p:cNvPr id="9221" name="TextBox 4"/>
          <p:cNvSpPr txBox="1">
            <a:spLocks noChangeArrowheads="1"/>
          </p:cNvSpPr>
          <p:nvPr/>
        </p:nvSpPr>
        <p:spPr bwMode="auto">
          <a:xfrm>
            <a:off x="6243638" y="1049338"/>
            <a:ext cx="2443162" cy="526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a:latin typeface="Calibri" pitchFamily="34" charset="0"/>
              </a:rPr>
              <a:t>Possesses the ability to apply </a:t>
            </a:r>
          </a:p>
          <a:p>
            <a:pPr eaLnBrk="1" hangingPunct="1"/>
            <a:r>
              <a:rPr lang="en-US" sz="2400">
                <a:latin typeface="Calibri" pitchFamily="34" charset="0"/>
              </a:rPr>
              <a:t>core academic skills to real-</a:t>
            </a:r>
          </a:p>
          <a:p>
            <a:pPr eaLnBrk="1" hangingPunct="1"/>
            <a:r>
              <a:rPr lang="en-US" sz="2400">
                <a:latin typeface="Calibri" pitchFamily="34" charset="0"/>
              </a:rPr>
              <a:t>world situations through collaboration with peers in problem solving, precision, and punctuality in delivery of a product, and has a desire to be a life-long learner.</a:t>
            </a:r>
          </a:p>
        </p:txBody>
      </p:sp>
      <p:pic>
        <p:nvPicPr>
          <p:cNvPr id="6" name="Picture 2" descr="http://farm5.static.flickr.com/4069/4579485941_7ce15003b7.jpg">
            <a:hlinkClick r:id="rId3"/>
          </p:cNvPr>
          <p:cNvPicPr>
            <a:picLocks noChangeAspect="1" noChangeArrowheads="1"/>
          </p:cNvPicPr>
          <p:nvPr/>
        </p:nvPicPr>
        <p:blipFill>
          <a:blip r:embed="rId4" cstate="print"/>
          <a:srcRect/>
          <a:stretch>
            <a:fillRect/>
          </a:stretch>
        </p:blipFill>
        <p:spPr bwMode="auto">
          <a:xfrm>
            <a:off x="2743200" y="990600"/>
            <a:ext cx="3221264" cy="5105400"/>
          </a:xfrm>
          <a:prstGeom prst="rect">
            <a:avLst/>
          </a:prstGeom>
          <a:noFill/>
          <a:ln w="9525">
            <a:noFill/>
            <a:miter lim="800000"/>
            <a:headEnd/>
            <a:tailEnd/>
          </a:ln>
        </p:spPr>
      </p:pic>
    </p:spTree>
    <p:extLst>
      <p:ext uri="{BB962C8B-B14F-4D97-AF65-F5344CB8AC3E}">
        <p14:creationId xmlns:p14="http://schemas.microsoft.com/office/powerpoint/2010/main" xmlns="" val="3887018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31620354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4332812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447800" y="381000"/>
          <a:ext cx="70866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457200" y="381000"/>
            <a:ext cx="715089" cy="6019800"/>
          </a:xfrm>
          <a:prstGeom prst="roundRect">
            <a:avLst/>
          </a:prstGeom>
          <a:noFill/>
          <a:ln w="28575">
            <a:solidFill>
              <a:schemeClr val="tx1"/>
            </a:solidFill>
          </a:ln>
        </p:spPr>
        <p:txBody>
          <a:bodyPr vert="vert270" wrap="square" rtlCol="0">
            <a:spAutoFit/>
          </a:bodyPr>
          <a:lstStyle/>
          <a:p>
            <a:r>
              <a:rPr lang="en-US" sz="3000" dirty="0" smtClean="0"/>
              <a:t>Four Phases of CCRS Implementation</a:t>
            </a:r>
            <a:endParaRPr lang="en-US" sz="3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C:\Users\ksanderson\AppData\Local\Microsoft\Windows\Temporary Internet Files\Content.IE5\3QYOHNK0\MP900427824[1].jpg"/>
          <p:cNvPicPr>
            <a:picLocks noChangeAspect="1" noChangeArrowheads="1"/>
          </p:cNvPicPr>
          <p:nvPr/>
        </p:nvPicPr>
        <p:blipFill>
          <a:blip r:embed="rId2" cstate="print"/>
          <a:srcRect/>
          <a:stretch>
            <a:fillRect/>
          </a:stretch>
        </p:blipFill>
        <p:spPr bwMode="auto">
          <a:xfrm>
            <a:off x="6096000" y="1447800"/>
            <a:ext cx="2848570" cy="3581400"/>
          </a:xfrm>
          <a:prstGeom prst="rect">
            <a:avLst/>
          </a:prstGeom>
          <a:noFill/>
        </p:spPr>
      </p:pic>
      <p:sp>
        <p:nvSpPr>
          <p:cNvPr id="2" name="Title 1"/>
          <p:cNvSpPr>
            <a:spLocks noGrp="1"/>
          </p:cNvSpPr>
          <p:nvPr>
            <p:ph type="title"/>
          </p:nvPr>
        </p:nvSpPr>
        <p:spPr/>
        <p:txBody>
          <a:bodyPr/>
          <a:lstStyle/>
          <a:p>
            <a:r>
              <a:rPr lang="en-US" dirty="0" smtClean="0"/>
              <a:t>SDE Focus: 2013-2014</a:t>
            </a:r>
            <a:endParaRPr lang="en-US" dirty="0"/>
          </a:p>
        </p:txBody>
      </p:sp>
      <p:pic>
        <p:nvPicPr>
          <p:cNvPr id="1026" name="Picture 2" descr="C:\Users\ksanderson\AppData\Local\Microsoft\Windows\Temporary Internet Files\Content.IE5\3QYOHNK0\MP900442438[1].jpg"/>
          <p:cNvPicPr>
            <a:picLocks noChangeAspect="1" noChangeArrowheads="1"/>
          </p:cNvPicPr>
          <p:nvPr/>
        </p:nvPicPr>
        <p:blipFill>
          <a:blip r:embed="rId3" cstate="print"/>
          <a:srcRect/>
          <a:stretch>
            <a:fillRect/>
          </a:stretch>
        </p:blipFill>
        <p:spPr bwMode="auto">
          <a:xfrm rot="20945790">
            <a:off x="678876" y="1796445"/>
            <a:ext cx="3055283" cy="1829756"/>
          </a:xfrm>
          <a:prstGeom prst="rect">
            <a:avLst/>
          </a:prstGeom>
          <a:ln w="228600" cap="sq" cmpd="thickThin">
            <a:solidFill>
              <a:srgbClr val="000000"/>
            </a:solidFill>
            <a:prstDash val="solid"/>
            <a:miter lim="800000"/>
          </a:ln>
          <a:effectLst>
            <a:innerShdw blurRad="76200">
              <a:srgbClr val="000000"/>
            </a:innerShdw>
          </a:effectLst>
        </p:spPr>
      </p:pic>
      <p:pic>
        <p:nvPicPr>
          <p:cNvPr id="1032" name="Picture 8" descr="C:\Users\ksanderson\AppData\Local\Microsoft\Windows\Temporary Internet Files\Content.IE5\D20OYSER\MP900399789[1].jpg"/>
          <p:cNvPicPr>
            <a:picLocks noChangeAspect="1" noChangeArrowheads="1"/>
          </p:cNvPicPr>
          <p:nvPr/>
        </p:nvPicPr>
        <p:blipFill>
          <a:blip r:embed="rId4" cstate="print"/>
          <a:srcRect/>
          <a:stretch>
            <a:fillRect/>
          </a:stretch>
        </p:blipFill>
        <p:spPr bwMode="auto">
          <a:xfrm rot="1180085">
            <a:off x="3327444" y="2482483"/>
            <a:ext cx="3367799" cy="22443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12"/>
          <p:cNvSpPr txBox="1"/>
          <p:nvPr/>
        </p:nvSpPr>
        <p:spPr>
          <a:xfrm>
            <a:off x="381000" y="4648200"/>
            <a:ext cx="3505200" cy="1292662"/>
          </a:xfrm>
          <a:prstGeom prst="rect">
            <a:avLst/>
          </a:prstGeom>
          <a:noFill/>
        </p:spPr>
        <p:txBody>
          <a:bodyPr wrap="square" rtlCol="0">
            <a:spAutoFit/>
          </a:bodyPr>
          <a:lstStyle/>
          <a:p>
            <a:pPr algn="ctr"/>
            <a:r>
              <a:rPr lang="en-US" sz="2600" dirty="0" smtClean="0"/>
              <a:t>Literacy,</a:t>
            </a:r>
          </a:p>
          <a:p>
            <a:pPr algn="ctr"/>
            <a:r>
              <a:rPr lang="en-US" sz="2600" u="sng" dirty="0" smtClean="0"/>
              <a:t>English/Language Arts</a:t>
            </a:r>
            <a:r>
              <a:rPr lang="en-US" sz="2600" dirty="0" smtClean="0"/>
              <a:t> </a:t>
            </a:r>
            <a:endParaRPr lang="en-US" sz="2600" u="sng" dirty="0" smtClean="0"/>
          </a:p>
          <a:p>
            <a:pPr algn="ctr"/>
            <a:r>
              <a:rPr lang="en-US" sz="2600" dirty="0" smtClean="0"/>
              <a:t>Speaking and Listening</a:t>
            </a:r>
            <a:endParaRPr lang="en-US" sz="2600" dirty="0"/>
          </a:p>
        </p:txBody>
      </p:sp>
      <p:sp>
        <p:nvSpPr>
          <p:cNvPr id="14" name="TextBox 13"/>
          <p:cNvSpPr txBox="1"/>
          <p:nvPr/>
        </p:nvSpPr>
        <p:spPr>
          <a:xfrm>
            <a:off x="4267200" y="5562600"/>
            <a:ext cx="3352800" cy="954107"/>
          </a:xfrm>
          <a:prstGeom prst="rect">
            <a:avLst/>
          </a:prstGeom>
          <a:noFill/>
        </p:spPr>
        <p:txBody>
          <a:bodyPr wrap="square" rtlCol="0">
            <a:spAutoFit/>
          </a:bodyPr>
          <a:lstStyle/>
          <a:p>
            <a:pPr algn="ctr"/>
            <a:r>
              <a:rPr lang="en-US" sz="2800" u="sng" dirty="0" smtClean="0"/>
              <a:t>Mathematics</a:t>
            </a:r>
          </a:p>
          <a:p>
            <a:pPr algn="ctr"/>
            <a:r>
              <a:rPr lang="en-US" sz="2800" dirty="0" smtClean="0"/>
              <a:t>Student discourse</a:t>
            </a:r>
            <a:endParaRPr 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1266</TotalTime>
  <Words>2331</Words>
  <Application>Microsoft Office PowerPoint</Application>
  <PresentationFormat>On-screen Show (4:3)</PresentationFormat>
  <Paragraphs>249</Paragraphs>
  <Slides>25</Slides>
  <Notes>22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CCRS Quarterly Update</vt:lpstr>
      <vt:lpstr>ACS CCRS Implementation Team</vt:lpstr>
      <vt:lpstr>Meeting Schedule</vt:lpstr>
      <vt:lpstr>Absolutes – Dr. Bice</vt:lpstr>
      <vt:lpstr>Our Vision</vt:lpstr>
      <vt:lpstr>Prepared Graduate Defined</vt:lpstr>
      <vt:lpstr>Why?</vt:lpstr>
      <vt:lpstr>Slide 8</vt:lpstr>
      <vt:lpstr>SDE Focus: 2013-2014</vt:lpstr>
      <vt:lpstr>CCRS Quarterly Update</vt:lpstr>
      <vt:lpstr>   </vt:lpstr>
      <vt:lpstr>Slide 12</vt:lpstr>
      <vt:lpstr>Slide 13</vt:lpstr>
      <vt:lpstr>The Five Practices </vt:lpstr>
      <vt:lpstr>Purpose of the Five Practices</vt:lpstr>
      <vt:lpstr>CCRS Quarterly Update</vt:lpstr>
      <vt:lpstr>Three Key Shifts in ELA/Literacy</vt:lpstr>
      <vt:lpstr>Slide 18</vt:lpstr>
      <vt:lpstr>Slide 19</vt:lpstr>
      <vt:lpstr>Slide 20</vt:lpstr>
      <vt:lpstr>Slide 21</vt:lpstr>
      <vt:lpstr>ACS CCRS Goals</vt:lpstr>
      <vt:lpstr>Connections</vt:lpstr>
      <vt:lpstr>Standard of the Week Awareness</vt:lpstr>
      <vt:lpstr>Thank you for your attention!  Email CCRS questions  to Karen Anderson ksanderson@auburnschools.org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CCRS Quarterly Update</dc:title>
  <dc:creator>ksanderson</dc:creator>
  <cp:lastModifiedBy>sbrandt</cp:lastModifiedBy>
  <cp:revision>137</cp:revision>
  <dcterms:created xsi:type="dcterms:W3CDTF">2013-10-02T20:53:29Z</dcterms:created>
  <dcterms:modified xsi:type="dcterms:W3CDTF">2013-11-04T18:30:36Z</dcterms:modified>
</cp:coreProperties>
</file>