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274" r:id="rId3"/>
    <p:sldId id="257" r:id="rId4"/>
    <p:sldId id="278" r:id="rId5"/>
    <p:sldId id="258" r:id="rId6"/>
    <p:sldId id="271" r:id="rId7"/>
    <p:sldId id="272" r:id="rId8"/>
    <p:sldId id="279" r:id="rId9"/>
    <p:sldId id="280" r:id="rId10"/>
    <p:sldId id="281" r:id="rId11"/>
    <p:sldId id="282" r:id="rId12"/>
    <p:sldId id="261" r:id="rId13"/>
    <p:sldId id="264" r:id="rId14"/>
    <p:sldId id="265" r:id="rId15"/>
    <p:sldId id="266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7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00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429" autoAdjust="0"/>
  </p:normalViewPr>
  <p:slideViewPr>
    <p:cSldViewPr>
      <p:cViewPr varScale="1">
        <p:scale>
          <a:sx n="73" d="100"/>
          <a:sy n="73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4935058-9EE1-4419-8D22-172CEF431A08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4E6A27-8335-4F6D-968D-B130D17F5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CDC4A5-633B-4047-B840-B8691BFC8AD7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38D1F9-60AB-430E-8B00-AF3C1D78AD15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0B3F85-1915-4B31-B64A-6EDCFBD01391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68EFD9-D221-43DE-AAAC-E77FC03E2ED5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94D2D7-C5B2-42C4-8257-8F5842A3CD2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F30982-E7D8-41B4-ABEE-43814CB88A4B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1BB02B-0101-4BA0-AD0A-2895D7462D48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BDD9C2-DD23-42B8-BE27-5873F0E8253F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B3B2CE-6BBD-4410-8E95-7417B235C6B5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6137F2-8784-412B-B5E0-F0E8EF26CD6F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439A6D-492D-46D4-B525-BD5960849AE4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CAF518-3610-4A10-AE9E-45C4D406F68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135971-502C-4E6A-A015-916368CAE017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781BAC-1FE0-46EB-B810-699023D5002A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42DDF9-1643-4E7F-B28C-660FC68FD635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084FBA-705A-4857-866D-1D36E96E6C4D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CE7A16-358F-45B6-8319-C1EA812CA3E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F31324-50EA-41EF-ADB7-22AF1984C0C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35B82D-7F91-4981-80C8-9A1C69E1E16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11F52D-0153-4F39-A363-61A6689FAD3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D4FAE0-0B11-44EA-97BB-28FDA808006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12F2F2-F5C5-4E83-BB76-1C1199CCD1F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B400D0-7892-488E-BE53-EFEC841DBAF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58B2D-7C21-4282-B1E8-0C8EDE082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B1968-0ED8-4FD4-B64E-77ABAFCC3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13E67-D5AD-4A2B-BF48-D9D2D3AB2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3C220-7DEB-4055-AE7A-048103631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3E6E8-2224-435F-A734-34EA5D828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20CB9-05B5-4B67-96B5-6D8CE5EE8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9F8F4-15D4-4367-877A-6987C68DF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A5947-0A37-404B-B4AC-CD59A1447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60F80-24C2-40BE-8F23-07DD7006C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A2CAC-C853-41E3-88CD-5602825B0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528E5-011F-44F7-9519-AFD338FCF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C6AE5-4445-4C25-8F4B-DBFA0A61F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528440D-0E79-48CC-9DD5-5CD033789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51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1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151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2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2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2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2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152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2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2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52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3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3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153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3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3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3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3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3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3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4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154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4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154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154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4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3" y="327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5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3" y="177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5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5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2" y="892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5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5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5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2" y="137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2155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514600"/>
            <a:ext cx="6400800" cy="22733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Reading </a:t>
            </a:r>
            <a:br>
              <a:rPr lang="en-US" smtClean="0"/>
            </a:br>
            <a:r>
              <a:rPr lang="en-US" smtClean="0"/>
              <a:t>Expository Text </a:t>
            </a:r>
            <a:br>
              <a:rPr lang="en-US" smtClean="0"/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6032500" cy="850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How to become a better reader.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by S. Nelson &amp; M. Wells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J. Barker Elementary  2006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05800" cy="685800"/>
          </a:xfrm>
        </p:spPr>
        <p:txBody>
          <a:bodyPr/>
          <a:lstStyle/>
          <a:p>
            <a:pPr eaLnBrk="1" hangingPunct="1"/>
            <a:r>
              <a:rPr lang="en-US" sz="3600" b="1" smtClean="0"/>
              <a:t>Elements of Expository Text: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8077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4.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sz="3600" u="sng" smtClean="0">
                <a:solidFill>
                  <a:schemeClr val="tx2"/>
                </a:solidFill>
              </a:rPr>
              <a:t>cause &amp; effect</a:t>
            </a:r>
            <a:r>
              <a:rPr lang="en-US" sz="3600" smtClean="0">
                <a:solidFill>
                  <a:schemeClr val="tx2"/>
                </a:solidFill>
              </a:rPr>
              <a:t> – </a:t>
            </a:r>
            <a:r>
              <a:rPr lang="en-US" sz="3600" smtClean="0"/>
              <a:t>The author </a:t>
            </a:r>
            <a:r>
              <a:rPr lang="en-US" sz="3600" u="sng" smtClean="0"/>
              <a:t>explains one or more causes</a:t>
            </a:r>
            <a:r>
              <a:rPr lang="en-US" sz="3600" smtClean="0"/>
              <a:t> </a:t>
            </a:r>
            <a:r>
              <a:rPr lang="en-US" sz="3600" smtClean="0">
                <a:solidFill>
                  <a:schemeClr val="folHlink"/>
                </a:solidFill>
              </a:rPr>
              <a:t>and</a:t>
            </a:r>
            <a:r>
              <a:rPr lang="en-US" sz="3600" smtClean="0"/>
              <a:t> </a:t>
            </a:r>
            <a:r>
              <a:rPr lang="en-US" sz="3600" u="sng" smtClean="0"/>
              <a:t>the resulting effect or effects</a:t>
            </a:r>
            <a:r>
              <a:rPr lang="en-US" sz="3600" smtClean="0"/>
              <a:t>. Clue words                                            are </a:t>
            </a:r>
            <a:r>
              <a:rPr lang="en-US" sz="3600" i="1" smtClean="0"/>
              <a:t>reasons                                       why</a:t>
            </a:r>
            <a:r>
              <a:rPr lang="en-US" sz="3600" smtClean="0"/>
              <a:t>, </a:t>
            </a:r>
            <a:r>
              <a:rPr lang="en-US" sz="3600" i="1" smtClean="0"/>
              <a:t>if</a:t>
            </a:r>
            <a:r>
              <a:rPr lang="en-US" sz="3600" smtClean="0"/>
              <a:t>, </a:t>
            </a:r>
            <a:r>
              <a:rPr lang="en-US" sz="3600" i="1" smtClean="0"/>
              <a:t>then</a:t>
            </a:r>
            <a:r>
              <a:rPr lang="en-US" sz="3600" smtClean="0"/>
              <a:t>,                                    </a:t>
            </a:r>
            <a:r>
              <a:rPr lang="en-US" sz="3600" i="1" smtClean="0"/>
              <a:t>as a result</a:t>
            </a:r>
            <a:r>
              <a:rPr lang="en-US" sz="3600" smtClean="0"/>
              <a:t>,                                   </a:t>
            </a:r>
            <a:r>
              <a:rPr lang="en-US" sz="3600" i="1" smtClean="0"/>
              <a:t>therefore</a:t>
            </a:r>
            <a:r>
              <a:rPr lang="en-US" sz="3600" smtClean="0"/>
              <a:t>,                                           and </a:t>
            </a:r>
            <a:r>
              <a:rPr lang="en-US" sz="3600" i="1" smtClean="0"/>
              <a:t>because</a:t>
            </a:r>
            <a:r>
              <a:rPr lang="en-US" sz="3600" smtClean="0"/>
              <a:t>. </a:t>
            </a:r>
            <a:endParaRPr lang="en-US" sz="3600" smtClean="0">
              <a:solidFill>
                <a:schemeClr val="tx2"/>
              </a:solidFill>
            </a:endParaRPr>
          </a:p>
        </p:txBody>
      </p:sp>
      <p:pic>
        <p:nvPicPr>
          <p:cNvPr id="83973" name="Picture 5" descr="cause &amp; effect diagr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9988" y="2514600"/>
            <a:ext cx="5434012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534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Elements of Expository Text: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46482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5.</a:t>
            </a:r>
            <a:r>
              <a:rPr lang="en-US" sz="2400" smtClean="0">
                <a:solidFill>
                  <a:schemeClr val="tx2"/>
                </a:solidFill>
              </a:rPr>
              <a:t> </a:t>
            </a:r>
            <a:r>
              <a:rPr lang="en-US" u="sng" smtClean="0">
                <a:solidFill>
                  <a:schemeClr val="tx2"/>
                </a:solidFill>
              </a:rPr>
              <a:t>problem &amp; solution</a:t>
            </a:r>
            <a:r>
              <a:rPr lang="en-US" smtClean="0">
                <a:solidFill>
                  <a:schemeClr val="tx2"/>
                </a:solidFill>
              </a:rPr>
              <a:t> –                        </a:t>
            </a:r>
            <a:r>
              <a:rPr lang="en-US" smtClean="0"/>
              <a:t>The author </a:t>
            </a:r>
            <a:r>
              <a:rPr lang="en-US" u="sng" smtClean="0"/>
              <a:t>states a problem</a:t>
            </a:r>
            <a:r>
              <a:rPr lang="en-US" smtClean="0"/>
              <a:t> </a:t>
            </a:r>
            <a:r>
              <a:rPr lang="en-US" smtClean="0">
                <a:solidFill>
                  <a:schemeClr val="folHlink"/>
                </a:solidFill>
              </a:rPr>
              <a:t>and</a:t>
            </a:r>
            <a:r>
              <a:rPr lang="en-US" smtClean="0"/>
              <a:t> </a:t>
            </a:r>
            <a:r>
              <a:rPr lang="en-US" u="sng" smtClean="0"/>
              <a:t>lists one or more solutions</a:t>
            </a:r>
            <a:r>
              <a:rPr lang="en-US" smtClean="0"/>
              <a:t> for                         the problem. Clue                            words are </a:t>
            </a:r>
            <a:r>
              <a:rPr lang="en-US" i="1" smtClean="0"/>
              <a:t>problem                             is</a:t>
            </a:r>
            <a:r>
              <a:rPr lang="en-US" smtClean="0"/>
              <a:t>, </a:t>
            </a:r>
            <a:r>
              <a:rPr lang="en-US" i="1" smtClean="0"/>
              <a:t>dilemma is</a:t>
            </a:r>
            <a:r>
              <a:rPr lang="en-US" smtClean="0"/>
              <a:t>,                                            </a:t>
            </a:r>
            <a:r>
              <a:rPr lang="en-US" i="1" smtClean="0"/>
              <a:t>puzzle is</a:t>
            </a:r>
            <a:r>
              <a:rPr lang="en-US" smtClean="0"/>
              <a:t>, </a:t>
            </a:r>
            <a:r>
              <a:rPr lang="en-US" i="1" smtClean="0"/>
              <a:t>solve</a:t>
            </a:r>
            <a:r>
              <a:rPr lang="en-US" smtClean="0"/>
              <a:t>,                              </a:t>
            </a:r>
            <a:r>
              <a:rPr lang="en-US" i="1" smtClean="0"/>
              <a:t>question</a:t>
            </a:r>
            <a:r>
              <a:rPr lang="en-US" smtClean="0"/>
              <a:t>, and                                		</a:t>
            </a:r>
            <a:r>
              <a:rPr lang="en-US" i="1" smtClean="0"/>
              <a:t>answer</a:t>
            </a:r>
            <a:r>
              <a:rPr lang="en-US" smtClean="0"/>
              <a:t>. </a:t>
            </a:r>
            <a:endParaRPr lang="en-US" smtClean="0">
              <a:solidFill>
                <a:schemeClr val="tx2"/>
              </a:solidFill>
            </a:endParaRPr>
          </a:p>
        </p:txBody>
      </p:sp>
      <p:pic>
        <p:nvPicPr>
          <p:cNvPr id="84997" name="Picture 5" descr="problem &amp; solution diagr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828800"/>
            <a:ext cx="420052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8915400" cy="3200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/>
              <a:t>  </a:t>
            </a:r>
            <a:r>
              <a:rPr lang="en-US" smtClean="0"/>
              <a:t>For example, a weatherman would use         an expository text </a:t>
            </a:r>
            <a:r>
              <a:rPr lang="en-US" u="sng" smtClean="0"/>
              <a:t>to explain the causes and consequences</a:t>
            </a:r>
            <a:r>
              <a:rPr lang="en-US" smtClean="0"/>
              <a:t> of the weather, drawing examples from </a:t>
            </a:r>
            <a:r>
              <a:rPr lang="en-US" smtClean="0">
                <a:solidFill>
                  <a:schemeClr val="tx2"/>
                </a:solidFill>
              </a:rPr>
              <a:t>various sources</a:t>
            </a:r>
            <a:r>
              <a:rPr lang="en-US" smtClean="0"/>
              <a:t> to </a:t>
            </a:r>
            <a:r>
              <a:rPr lang="en-US" smtClean="0">
                <a:solidFill>
                  <a:schemeClr val="tx2"/>
                </a:solidFill>
              </a:rPr>
              <a:t>illustrate</a:t>
            </a:r>
            <a:r>
              <a:rPr lang="en-US" smtClean="0"/>
              <a:t> (to show) his points, perhaps even including a </a:t>
            </a:r>
            <a:r>
              <a:rPr lang="en-US" smtClean="0">
                <a:solidFill>
                  <a:schemeClr val="tx2"/>
                </a:solidFill>
              </a:rPr>
              <a:t>graph</a:t>
            </a:r>
            <a:r>
              <a:rPr lang="en-US" smtClean="0"/>
              <a:t>/</a:t>
            </a:r>
            <a:r>
              <a:rPr lang="en-US" smtClean="0">
                <a:solidFill>
                  <a:schemeClr val="tx2"/>
                </a:solidFill>
              </a:rPr>
              <a:t>map</a:t>
            </a:r>
            <a:r>
              <a:rPr lang="en-US" smtClean="0"/>
              <a:t> or some </a:t>
            </a:r>
            <a:r>
              <a:rPr lang="en-US" smtClean="0">
                <a:solidFill>
                  <a:schemeClr val="tx2"/>
                </a:solidFill>
              </a:rPr>
              <a:t>photographs</a:t>
            </a:r>
            <a:r>
              <a:rPr lang="en-US" smtClean="0"/>
              <a:t>. </a:t>
            </a:r>
          </a:p>
        </p:txBody>
      </p:sp>
      <p:pic>
        <p:nvPicPr>
          <p:cNvPr id="7173" name="Picture 5" descr="weather map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505200"/>
            <a:ext cx="36576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weather map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962400"/>
            <a:ext cx="36576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6553200" y="6324600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</a:rPr>
              <a:t>Radar Map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1752600" y="58674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folHlink"/>
                </a:solidFill>
              </a:rPr>
              <a:t>Precipitation Map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839200" cy="1371600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	Follow These Steps When  	  	   Reading Expository Text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467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1. Learn how to use the comprehension aids in content area textbooks</a:t>
            </a:r>
            <a:r>
              <a:rPr lang="en-US" smtClean="0"/>
              <a:t>, 	including: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folHlink"/>
                </a:solidFill>
              </a:rPr>
              <a:t>chapter overviews,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folHlink"/>
                </a:solidFill>
              </a:rPr>
              <a:t>headings that outline the chapter,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folHlink"/>
                </a:solidFill>
              </a:rPr>
              <a:t>helpful graphics,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folHlink"/>
                </a:solidFill>
              </a:rPr>
              <a:t>technical words defined in text, and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folHlink"/>
                </a:solidFill>
              </a:rPr>
              <a:t>end-of-chapter summaries</a:t>
            </a:r>
            <a:r>
              <a:rPr lang="en-US" smtClean="0"/>
              <a:t>.</a:t>
            </a:r>
            <a:r>
              <a:rPr lang="en-US" sz="2800" smtClean="0"/>
              <a:t>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200400" y="0"/>
            <a:ext cx="2209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tx2"/>
                </a:solidFill>
              </a:rPr>
              <a:t>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79248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2. Create questions before reading.</a:t>
            </a:r>
            <a:r>
              <a:rPr lang="en-US" sz="3000" b="1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mtClean="0"/>
              <a:t>Before reading each section of a chapter: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en-US" smtClean="0">
                <a:solidFill>
                  <a:schemeClr val="folHlink"/>
                </a:solidFill>
              </a:rPr>
              <a:t>you should turn the section heading into a question and read the section  to find the answer to the question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en-US" smtClean="0">
                <a:solidFill>
                  <a:schemeClr val="folHlink"/>
                </a:solidFill>
              </a:rPr>
              <a:t>as you read, you should take notes, &amp; 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en-US" smtClean="0">
                <a:solidFill>
                  <a:schemeClr val="folHlink"/>
                </a:solidFill>
              </a:rPr>
              <a:t>then you should answer the questions you created</a:t>
            </a:r>
            <a:r>
              <a:rPr lang="en-US" sz="3000" b="1" smtClean="0">
                <a:solidFill>
                  <a:schemeClr val="folHlink"/>
                </a:solidFill>
              </a:rPr>
              <a:t>.</a:t>
            </a:r>
          </a:p>
        </p:txBody>
      </p:sp>
      <p:pic>
        <p:nvPicPr>
          <p:cNvPr id="16387" name="Picture 4" descr="man reading pape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800600"/>
            <a:ext cx="234315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0772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3. Identify Expository Text Structures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folHlink"/>
                </a:solidFill>
              </a:rPr>
              <a:t>learn the 5 expository text structures (description, sequence, comparison, cause &amp; effect, and problem &amp; solution)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folHlink"/>
                </a:solidFill>
              </a:rPr>
              <a:t>identify the text structure in the section as you read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69620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4. Pay attention to the Key Terms</a:t>
            </a:r>
          </a:p>
          <a:p>
            <a:pPr eaLnBrk="1" hangingPunct="1">
              <a:buClr>
                <a:schemeClr val="folHlink"/>
              </a:buClr>
            </a:pPr>
            <a:r>
              <a:rPr lang="en-US" smtClean="0">
                <a:solidFill>
                  <a:schemeClr val="folHlink"/>
                </a:solidFill>
              </a:rPr>
              <a:t>teachers should assist by introducing the key terms that will be presented in the text </a:t>
            </a:r>
          </a:p>
          <a:p>
            <a:pPr eaLnBrk="1" hangingPunct="1">
              <a:buClr>
                <a:schemeClr val="folHlink"/>
              </a:buClr>
            </a:pPr>
            <a:r>
              <a:rPr lang="en-US" smtClean="0">
                <a:solidFill>
                  <a:schemeClr val="folHlink"/>
                </a:solidFill>
              </a:rPr>
              <a:t>find the meaning of these key words as you read the selection – often these terms will be bold type or defined in the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696200" cy="3581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5. Focus on Main Ideas</a:t>
            </a:r>
          </a:p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stay focused on the overall information (the main idea) being presented in each  section as you read</a:t>
            </a:r>
          </a:p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creating an outline or taking notes as you read will make it easier to remember the main ideas </a:t>
            </a:r>
          </a:p>
          <a:p>
            <a:pPr eaLnBrk="1" hangingPunct="1"/>
            <a:endParaRPr lang="en-US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6962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6. Use Activities &amp; Graphic Organizers to enhance meaning </a:t>
            </a:r>
            <a:endParaRPr lang="en-US" smtClean="0"/>
          </a:p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begin with activities such as brainstorming and KWL (know, want to know, and learned)  </a:t>
            </a:r>
          </a:p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graphic organizers such as webs, Venn Diagrams, and note taking to enhance meaning of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6962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7. Use Headings </a:t>
            </a:r>
            <a:endParaRPr lang="en-US" sz="3000" smtClean="0"/>
          </a:p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use headings to select and organize information  </a:t>
            </a:r>
          </a:p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students can add details to the headings as they read</a:t>
            </a:r>
          </a:p>
          <a:p>
            <a:pPr eaLnBrk="1" hangingPunct="1"/>
            <a:endParaRPr lang="en-US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229600" cy="1752600"/>
          </a:xfrm>
        </p:spPr>
        <p:txBody>
          <a:bodyPr/>
          <a:lstStyle/>
          <a:p>
            <a:pPr algn="l" eaLnBrk="1" hangingPunct="1"/>
            <a:r>
              <a:rPr lang="en-US" sz="3200" smtClean="0"/>
              <a:t>Teachers need to teach students how to read each type of text as they encounter it </a:t>
            </a:r>
            <a:r>
              <a:rPr lang="en-US" sz="3200" u="sng" smtClean="0">
                <a:solidFill>
                  <a:schemeClr val="tx2"/>
                </a:solidFill>
              </a:rPr>
              <a:t>if</a:t>
            </a:r>
            <a:r>
              <a:rPr lang="en-US" sz="3200" smtClean="0"/>
              <a:t> they are to read them successfully.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28600" y="24384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folHlink"/>
                </a:solidFill>
              </a:rPr>
              <a:t>A book on a fireman’s job is an</a:t>
            </a:r>
            <a:r>
              <a:rPr lang="en-US" sz="2800"/>
              <a:t> </a:t>
            </a:r>
            <a:r>
              <a:rPr lang="en-US" sz="2800">
                <a:solidFill>
                  <a:schemeClr val="tx2"/>
                </a:solidFill>
              </a:rPr>
              <a:t>expository text</a:t>
            </a:r>
            <a:r>
              <a:rPr lang="en-US" sz="2800"/>
              <a:t>.</a:t>
            </a:r>
          </a:p>
        </p:txBody>
      </p:sp>
      <p:pic>
        <p:nvPicPr>
          <p:cNvPr id="4100" name="Picture 4" descr="fire truck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895600"/>
            <a:ext cx="678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81000" y="4724400"/>
            <a:ext cx="8077200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/>
              <a:t>Being able to </a:t>
            </a:r>
            <a:r>
              <a:rPr lang="en-US" sz="3200">
                <a:solidFill>
                  <a:schemeClr val="folHlink"/>
                </a:solidFill>
              </a:rPr>
              <a:t>identify the patterns</a:t>
            </a:r>
            <a:r>
              <a:rPr lang="en-US" sz="3200"/>
              <a:t> of       	expository text will increase           	comprehension resulting in </a:t>
            </a:r>
          </a:p>
          <a:p>
            <a:pPr algn="ctr"/>
            <a:r>
              <a:rPr lang="en-US" sz="3200"/>
              <a:t>	effective, successful readers.</a:t>
            </a:r>
          </a:p>
          <a:p>
            <a:endParaRPr lang="en-US" sz="3200"/>
          </a:p>
          <a:p>
            <a:endParaRPr lang="en-US" sz="320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/>
      <p:bldP spid="7270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6962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8. Ask Self-Questions</a:t>
            </a:r>
            <a:endParaRPr lang="en-US" smtClean="0"/>
          </a:p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become active read by asking yourself questions as you read  </a:t>
            </a:r>
          </a:p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monitor your comprehension of the text through your questions and responses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6962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9. Use Listen-Read-Discuss Format</a:t>
            </a:r>
            <a:endParaRPr lang="en-US" smtClean="0"/>
          </a:p>
          <a:p>
            <a:pPr eaLnBrk="1" hangingPunct="1">
              <a:buClr>
                <a:schemeClr val="folHlink"/>
              </a:buClr>
            </a:pPr>
            <a:r>
              <a:rPr lang="en-US" smtClean="0">
                <a:solidFill>
                  <a:schemeClr val="folHlink"/>
                </a:solidFill>
              </a:rPr>
              <a:t>in a class setting, the teacher should present key concepts orally to the class</a:t>
            </a:r>
          </a:p>
          <a:p>
            <a:pPr eaLnBrk="1" hangingPunct="1">
              <a:buClr>
                <a:schemeClr val="folHlink"/>
              </a:buClr>
            </a:pPr>
            <a:r>
              <a:rPr lang="en-US" smtClean="0">
                <a:solidFill>
                  <a:schemeClr val="folHlink"/>
                </a:solidFill>
              </a:rPr>
              <a:t>students then read and discuss the text   </a:t>
            </a:r>
          </a:p>
          <a:p>
            <a:pPr eaLnBrk="1" hangingPunct="1">
              <a:buClr>
                <a:schemeClr val="folHlink"/>
              </a:buClr>
            </a:pPr>
            <a:r>
              <a:rPr lang="en-US" smtClean="0">
                <a:solidFill>
                  <a:schemeClr val="folHlink"/>
                </a:solidFill>
              </a:rPr>
              <a:t>finally, students review the selection making sure to go over the main ideas presented in the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6962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10. Create Text Sets</a:t>
            </a: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chemeClr val="folHlink"/>
                </a:solidFill>
              </a:rPr>
              <a:t>in a class setting, the teacher should supplement textbook assignments with information from a variety of sources such as: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</a:rPr>
              <a:t>		</a:t>
            </a:r>
            <a:r>
              <a:rPr lang="en-US" smtClean="0">
                <a:solidFill>
                  <a:schemeClr val="folHlink"/>
                </a:solidFill>
                <a:sym typeface="WP IconicSymbolsA" pitchFamily="2" charset="2"/>
              </a:rPr>
              <a:t> </a:t>
            </a:r>
            <a:r>
              <a:rPr lang="en-US" smtClean="0">
                <a:solidFill>
                  <a:schemeClr val="folHlink"/>
                </a:solidFill>
              </a:rPr>
              <a:t>other non-fiction books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</a:rPr>
              <a:t>		</a:t>
            </a:r>
            <a:r>
              <a:rPr lang="en-US" smtClean="0">
                <a:solidFill>
                  <a:schemeClr val="folHlink"/>
                </a:solidFill>
                <a:sym typeface="WP IconicSymbolsA" pitchFamily="2" charset="2"/>
              </a:rPr>
              <a:t> </a:t>
            </a:r>
            <a:r>
              <a:rPr lang="en-US" smtClean="0">
                <a:solidFill>
                  <a:schemeClr val="folHlink"/>
                </a:solidFill>
              </a:rPr>
              <a:t>internet sources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</a:rPr>
              <a:t>		</a:t>
            </a:r>
            <a:r>
              <a:rPr lang="en-US" smtClean="0">
                <a:solidFill>
                  <a:schemeClr val="folHlink"/>
                </a:solidFill>
                <a:sym typeface="WP IconicSymbolsA" pitchFamily="2" charset="2"/>
              </a:rPr>
              <a:t> </a:t>
            </a:r>
            <a:r>
              <a:rPr lang="en-US" smtClean="0">
                <a:solidFill>
                  <a:schemeClr val="folHlink"/>
                </a:solidFill>
              </a:rPr>
              <a:t>PowerPoint® presentations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</a:rPr>
              <a:t>		</a:t>
            </a:r>
            <a:r>
              <a:rPr lang="en-US" smtClean="0">
                <a:solidFill>
                  <a:schemeClr val="folHlink"/>
                </a:solidFill>
                <a:sym typeface="WP IconicSymbolsA" pitchFamily="2" charset="2"/>
              </a:rPr>
              <a:t> </a:t>
            </a:r>
            <a:r>
              <a:rPr lang="en-US" smtClean="0">
                <a:solidFill>
                  <a:schemeClr val="folHlink"/>
                </a:solidFill>
              </a:rPr>
              <a:t>fictional  stories and poems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en-US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251700" cy="1219200"/>
          </a:xfrm>
        </p:spPr>
        <p:txBody>
          <a:bodyPr/>
          <a:lstStyle/>
          <a:p>
            <a:pPr eaLnBrk="1" hangingPunct="1"/>
            <a:r>
              <a:rPr lang="en-US" smtClean="0"/>
              <a:t>Warning –               ahead…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648200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800" smtClean="0"/>
              <a:t>Mature (older) readers should </a:t>
            </a:r>
            <a:r>
              <a:rPr lang="en-US" sz="2800" b="1" smtClean="0">
                <a:solidFill>
                  <a:schemeClr val="tx2"/>
                </a:solidFill>
              </a:rPr>
              <a:t>identify the source</a:t>
            </a:r>
            <a:r>
              <a:rPr lang="en-US" sz="2800" smtClean="0"/>
              <a:t> (i.e., the original publication and date) of the article – </a:t>
            </a:r>
            <a:r>
              <a:rPr lang="en-US" sz="2800" b="1" smtClean="0"/>
              <a:t>especially IF</a:t>
            </a:r>
            <a:r>
              <a:rPr lang="en-US" sz="2800" smtClean="0"/>
              <a:t> they are using the article to support their own research.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800" smtClean="0"/>
              <a:t>Outdated information or inaccurate (not correct) sources can </a:t>
            </a:r>
            <a:r>
              <a:rPr lang="en-US" sz="2800" b="1" smtClean="0">
                <a:solidFill>
                  <a:schemeClr val="tx2"/>
                </a:solidFill>
              </a:rPr>
              <a:t>lead to problems</a:t>
            </a:r>
            <a:r>
              <a:rPr lang="en-US" sz="2800" smtClean="0"/>
              <a:t> with their own papers/speeches/and can 			even lead to legal (courts and 			lawyers) problems.  </a:t>
            </a:r>
          </a:p>
        </p:txBody>
      </p:sp>
      <p:pic>
        <p:nvPicPr>
          <p:cNvPr id="25604" name="Picture 4" descr="dange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762000"/>
            <a:ext cx="2381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6870700" cy="838200"/>
          </a:xfrm>
        </p:spPr>
        <p:txBody>
          <a:bodyPr/>
          <a:lstStyle/>
          <a:p>
            <a:pPr eaLnBrk="1" hangingPunct="1"/>
            <a:r>
              <a:rPr lang="en-US" smtClean="0"/>
              <a:t>Expository Text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76962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Expository text makes up the bulk of     	   (most of) what adults read. 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v"/>
            </a:pPr>
            <a:r>
              <a:rPr lang="en-US" smtClean="0"/>
              <a:t> </a:t>
            </a:r>
            <a:r>
              <a:rPr lang="en-US" sz="2800" smtClean="0">
                <a:solidFill>
                  <a:schemeClr val="folHlink"/>
                </a:solidFill>
              </a:rPr>
              <a:t>teachers</a:t>
            </a:r>
            <a:r>
              <a:rPr lang="en-US" sz="2800" smtClean="0"/>
              <a:t> read text books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v"/>
            </a:pPr>
            <a:r>
              <a:rPr lang="en-US" sz="2800" smtClean="0"/>
              <a:t> </a:t>
            </a:r>
            <a:r>
              <a:rPr lang="en-US" sz="2800" smtClean="0">
                <a:solidFill>
                  <a:schemeClr val="folHlink"/>
                </a:solidFill>
              </a:rPr>
              <a:t>policemen</a:t>
            </a:r>
            <a:r>
              <a:rPr lang="en-US" sz="2800" smtClean="0"/>
              <a:t> read reports and records 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v"/>
            </a:pPr>
            <a:r>
              <a:rPr lang="en-US" sz="2800" smtClean="0"/>
              <a:t> </a:t>
            </a:r>
            <a:r>
              <a:rPr lang="en-US" sz="2800" smtClean="0">
                <a:solidFill>
                  <a:schemeClr val="folHlink"/>
                </a:solidFill>
              </a:rPr>
              <a:t>lawyers</a:t>
            </a:r>
            <a:r>
              <a:rPr lang="en-US" sz="2800" smtClean="0"/>
              <a:t> read legal papers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v"/>
            </a:pPr>
            <a:r>
              <a:rPr lang="en-US" sz="2800" smtClean="0"/>
              <a:t> </a:t>
            </a:r>
            <a:r>
              <a:rPr lang="en-US" sz="2800" smtClean="0">
                <a:solidFill>
                  <a:schemeClr val="folHlink"/>
                </a:solidFill>
              </a:rPr>
              <a:t>veterinarians</a:t>
            </a:r>
            <a:r>
              <a:rPr lang="en-US" sz="2800" smtClean="0"/>
              <a:t> read medical books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n-US" sz="2800" smtClean="0"/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v"/>
            </a:pPr>
            <a:endParaRPr lang="en-US" smtClean="0"/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v"/>
            </a:pPr>
            <a:endParaRPr lang="en-US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v"/>
            </a:pPr>
            <a:endParaRPr lang="en-US" smtClean="0"/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v"/>
            </a:pPr>
            <a:endParaRPr lang="en-US" smtClean="0"/>
          </a:p>
        </p:txBody>
      </p:sp>
      <p:pic>
        <p:nvPicPr>
          <p:cNvPr id="5124" name="Picture 4" descr="Pages_tur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910138"/>
            <a:ext cx="2447925" cy="194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4419600"/>
            <a:ext cx="8745538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2800"/>
              <a:t>In school, after 2nd or 3rd grade, this is also true.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2800">
                <a:solidFill>
                  <a:schemeClr val="folHlink"/>
                </a:solidFill>
              </a:rPr>
              <a:t>(Often the only exception is reading fiction books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2800">
                <a:solidFill>
                  <a:schemeClr val="folHlink"/>
                </a:solidFill>
              </a:rPr>
              <a:t>during A. R. time).</a:t>
            </a:r>
            <a:r>
              <a:rPr lang="en-US" sz="2800"/>
              <a:t> </a:t>
            </a:r>
          </a:p>
          <a:p>
            <a:pPr algn="ctr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30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6962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Therefore, students need to know: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/>
              <a:t> how to </a:t>
            </a:r>
            <a:r>
              <a:rPr lang="en-US" u="sng" smtClean="0">
                <a:solidFill>
                  <a:schemeClr val="tx2"/>
                </a:solidFill>
              </a:rPr>
              <a:t>identify</a:t>
            </a:r>
            <a:r>
              <a:rPr lang="en-US" smtClean="0"/>
              <a:t> text structure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/>
              <a:t> how this </a:t>
            </a:r>
            <a:r>
              <a:rPr lang="en-US" smtClean="0">
                <a:solidFill>
                  <a:schemeClr val="folHlink"/>
                </a:solidFill>
              </a:rPr>
              <a:t>type of text structure</a:t>
            </a:r>
            <a:r>
              <a:rPr lang="en-US" smtClean="0"/>
              <a:t>  	</a:t>
            </a:r>
            <a:r>
              <a:rPr lang="en-US" u="sng" smtClean="0">
                <a:solidFill>
                  <a:schemeClr val="tx2"/>
                </a:solidFill>
              </a:rPr>
              <a:t>works</a:t>
            </a:r>
            <a:r>
              <a:rPr lang="en-US" smtClean="0"/>
              <a:t>, 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/>
              <a:t> how you </a:t>
            </a:r>
            <a:r>
              <a:rPr lang="en-US" u="sng" smtClean="0">
                <a:solidFill>
                  <a:schemeClr val="tx2"/>
                </a:solidFill>
              </a:rPr>
              <a:t>should prepare</a:t>
            </a:r>
            <a:r>
              <a:rPr lang="en-US" smtClean="0"/>
              <a:t> to read it, 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/>
              <a:t> &amp; </a:t>
            </a:r>
            <a:r>
              <a:rPr lang="en-US" u="sng" smtClean="0">
                <a:solidFill>
                  <a:schemeClr val="tx2"/>
                </a:solidFill>
              </a:rPr>
              <a:t>what to do</a:t>
            </a:r>
            <a:r>
              <a:rPr lang="en-US" smtClean="0"/>
              <a:t> once you begin 	reading expository texts.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pPr eaLnBrk="1" hangingPunct="1"/>
            <a:r>
              <a:rPr lang="en-US" smtClean="0"/>
              <a:t>Expository Texts include: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95400"/>
            <a:ext cx="6934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/>
              <a:t> text books,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/>
              <a:t> non-fiction trade (library) books,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/>
              <a:t> newspaper &amp; magazine articles, 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/>
              <a:t> directions, 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/>
              <a:t> essays,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/>
              <a:t> speeches, 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/>
              <a:t> user manuals (how-to guides), 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/>
              <a:t> government documents                   	(such as the driver’s       	license test booklet). </a:t>
            </a:r>
            <a:r>
              <a:rPr lang="en-US" sz="2400" smtClean="0"/>
              <a:t> </a:t>
            </a:r>
            <a:r>
              <a:rPr lang="en-US" sz="2000" smtClean="0"/>
              <a:t>   </a:t>
            </a:r>
          </a:p>
        </p:txBody>
      </p:sp>
      <p:pic>
        <p:nvPicPr>
          <p:cNvPr id="7172" name="Picture 4" descr="man reading pape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5051425"/>
            <a:ext cx="234315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077200" cy="5638800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smtClean="0"/>
              <a:t>  There are certain elements found in expository text, each type of element </a:t>
            </a:r>
            <a:r>
              <a:rPr lang="en-US" u="sng" smtClean="0"/>
              <a:t>makes its own demands</a:t>
            </a:r>
            <a:r>
              <a:rPr lang="en-US" smtClean="0"/>
              <a:t> on the reader: 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smtClean="0"/>
              <a:t> </a:t>
            </a:r>
          </a:p>
          <a:p>
            <a:pPr lvl="3" eaLnBrk="1" hangingPunct="1"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3200" smtClean="0">
                <a:solidFill>
                  <a:schemeClr val="tx2"/>
                </a:solidFill>
              </a:rPr>
              <a:t> description,</a:t>
            </a:r>
            <a:endParaRPr lang="en-US" sz="3200" smtClean="0"/>
          </a:p>
          <a:p>
            <a:pPr lvl="3" eaLnBrk="1" hangingPunct="1"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3200" smtClean="0">
                <a:solidFill>
                  <a:schemeClr val="tx2"/>
                </a:solidFill>
              </a:rPr>
              <a:t> sequence,</a:t>
            </a:r>
            <a:r>
              <a:rPr lang="en-US" sz="3200" smtClean="0"/>
              <a:t>          </a:t>
            </a:r>
          </a:p>
          <a:p>
            <a:pPr lvl="3" eaLnBrk="1" hangingPunct="1"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3200" smtClean="0">
                <a:solidFill>
                  <a:schemeClr val="tx2"/>
                </a:solidFill>
              </a:rPr>
              <a:t> comparison,</a:t>
            </a:r>
            <a:r>
              <a:rPr lang="en-US" sz="3200" smtClean="0"/>
              <a:t> </a:t>
            </a:r>
          </a:p>
          <a:p>
            <a:pPr lvl="3" eaLnBrk="1" hangingPunct="1"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3200" smtClean="0">
                <a:solidFill>
                  <a:schemeClr val="tx2"/>
                </a:solidFill>
              </a:rPr>
              <a:t> cause &amp; effect, </a:t>
            </a:r>
            <a:r>
              <a:rPr lang="en-US" sz="3200" smtClean="0"/>
              <a:t> </a:t>
            </a:r>
          </a:p>
          <a:p>
            <a:pPr lvl="3" eaLnBrk="1" hangingPunct="1"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3200" smtClean="0">
                <a:solidFill>
                  <a:schemeClr val="tx2"/>
                </a:solidFill>
              </a:rPr>
              <a:t> problem &amp; solution. </a:t>
            </a:r>
          </a:p>
          <a:p>
            <a:pPr eaLnBrk="1" hangingPunct="1"/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772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Elements of Expository Text: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45720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   </a:t>
            </a:r>
            <a:r>
              <a:rPr lang="en-US" smtClean="0"/>
              <a:t>1.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u="sng" smtClean="0">
                <a:solidFill>
                  <a:schemeClr val="tx2"/>
                </a:solidFill>
              </a:rPr>
              <a:t>description</a:t>
            </a:r>
            <a:r>
              <a:rPr lang="en-US" smtClean="0">
                <a:solidFill>
                  <a:schemeClr val="tx2"/>
                </a:solidFill>
              </a:rPr>
              <a:t> –     </a:t>
            </a:r>
            <a:r>
              <a:rPr lang="en-US" smtClean="0"/>
              <a:t>The author lists </a:t>
            </a:r>
            <a:r>
              <a:rPr lang="en-US" u="sng" smtClean="0"/>
              <a:t>characteristics</a:t>
            </a:r>
            <a:r>
              <a:rPr lang="en-US" smtClean="0"/>
              <a:t>, </a:t>
            </a:r>
            <a:r>
              <a:rPr lang="en-US" u="sng" smtClean="0"/>
              <a:t>features</a:t>
            </a:r>
            <a:r>
              <a:rPr lang="en-US" smtClean="0"/>
              <a:t>, and </a:t>
            </a:r>
            <a:r>
              <a:rPr lang="en-US" u="sng" smtClean="0"/>
              <a:t>examples</a:t>
            </a:r>
            <a:r>
              <a:rPr lang="en-US" smtClean="0"/>
              <a:t> to describe a subject. Clue words for description include </a:t>
            </a:r>
            <a:r>
              <a:rPr lang="en-US" i="1" smtClean="0"/>
              <a:t>for example</a:t>
            </a:r>
            <a:r>
              <a:rPr lang="en-US" smtClean="0"/>
              <a:t> &amp; </a:t>
            </a:r>
            <a:r>
              <a:rPr lang="en-US" i="1" smtClean="0"/>
              <a:t>characteristics</a:t>
            </a:r>
            <a:r>
              <a:rPr lang="en-US" smtClean="0"/>
              <a:t>.</a:t>
            </a:r>
          </a:p>
        </p:txBody>
      </p:sp>
      <p:sp>
        <p:nvSpPr>
          <p:cNvPr id="9220" name="Rectangle 15"/>
          <p:cNvSpPr>
            <a:spLocks noChangeArrowheads="1"/>
          </p:cNvSpPr>
          <p:nvPr/>
        </p:nvSpPr>
        <p:spPr bwMode="auto">
          <a:xfrm>
            <a:off x="228600" y="48006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 </a:t>
            </a:r>
          </a:p>
        </p:txBody>
      </p:sp>
      <p:pic>
        <p:nvPicPr>
          <p:cNvPr id="70685" name="Picture 29" descr="description diagr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9163" y="2362200"/>
            <a:ext cx="4414837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31"/>
          <p:cNvSpPr txBox="1">
            <a:spLocks noChangeArrowheads="1"/>
          </p:cNvSpPr>
          <p:nvPr/>
        </p:nvSpPr>
        <p:spPr bwMode="auto">
          <a:xfrm>
            <a:off x="6324600" y="4267200"/>
            <a:ext cx="946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Bats</a:t>
            </a:r>
          </a:p>
        </p:txBody>
      </p:sp>
      <p:sp>
        <p:nvSpPr>
          <p:cNvPr id="9223" name="Text Box 32"/>
          <p:cNvSpPr txBox="1">
            <a:spLocks noChangeArrowheads="1"/>
          </p:cNvSpPr>
          <p:nvPr/>
        </p:nvSpPr>
        <p:spPr bwMode="auto">
          <a:xfrm>
            <a:off x="6172200" y="2057400"/>
            <a:ext cx="1354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Have wings</a:t>
            </a:r>
          </a:p>
        </p:txBody>
      </p:sp>
      <p:sp>
        <p:nvSpPr>
          <p:cNvPr id="9224" name="Text Box 33"/>
          <p:cNvSpPr txBox="1">
            <a:spLocks noChangeArrowheads="1"/>
          </p:cNvSpPr>
          <p:nvPr/>
        </p:nvSpPr>
        <p:spPr bwMode="auto">
          <a:xfrm>
            <a:off x="8062913" y="3962400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They fly</a:t>
            </a:r>
          </a:p>
        </p:txBody>
      </p:sp>
      <p:sp>
        <p:nvSpPr>
          <p:cNvPr id="9225" name="Text Box 34"/>
          <p:cNvSpPr txBox="1">
            <a:spLocks noChangeArrowheads="1"/>
          </p:cNvSpPr>
          <p:nvPr/>
        </p:nvSpPr>
        <p:spPr bwMode="auto">
          <a:xfrm rot="2765717">
            <a:off x="7466806" y="5334795"/>
            <a:ext cx="1895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sleep in daytime</a:t>
            </a:r>
          </a:p>
        </p:txBody>
      </p:sp>
      <p:sp>
        <p:nvSpPr>
          <p:cNvPr id="9226" name="Text Box 35"/>
          <p:cNvSpPr txBox="1">
            <a:spLocks noChangeArrowheads="1"/>
          </p:cNvSpPr>
          <p:nvPr/>
        </p:nvSpPr>
        <p:spPr bwMode="auto">
          <a:xfrm rot="-2607868">
            <a:off x="4267200" y="5410200"/>
            <a:ext cx="2017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hang upside down</a:t>
            </a:r>
          </a:p>
        </p:txBody>
      </p:sp>
      <p:sp>
        <p:nvSpPr>
          <p:cNvPr id="9227" name="Text Box 36"/>
          <p:cNvSpPr txBox="1">
            <a:spLocks noChangeArrowheads="1"/>
          </p:cNvSpPr>
          <p:nvPr/>
        </p:nvSpPr>
        <p:spPr bwMode="auto">
          <a:xfrm rot="-4541338">
            <a:off x="5842000" y="56642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different</a:t>
            </a:r>
          </a:p>
          <a:p>
            <a:r>
              <a:rPr lang="en-US"/>
              <a:t>    kinds</a:t>
            </a:r>
          </a:p>
        </p:txBody>
      </p:sp>
      <p:sp>
        <p:nvSpPr>
          <p:cNvPr id="9228" name="Text Box 37"/>
          <p:cNvSpPr txBox="1">
            <a:spLocks noChangeArrowheads="1"/>
          </p:cNvSpPr>
          <p:nvPr/>
        </p:nvSpPr>
        <p:spPr bwMode="auto">
          <a:xfrm rot="-2554243">
            <a:off x="7045325" y="2743200"/>
            <a:ext cx="2098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they are mammals</a:t>
            </a:r>
          </a:p>
        </p:txBody>
      </p:sp>
      <p:sp>
        <p:nvSpPr>
          <p:cNvPr id="9229" name="Text Box 38"/>
          <p:cNvSpPr txBox="1">
            <a:spLocks noChangeArrowheads="1"/>
          </p:cNvSpPr>
          <p:nvPr/>
        </p:nvSpPr>
        <p:spPr bwMode="auto">
          <a:xfrm rot="2700000">
            <a:off x="4752182" y="2715418"/>
            <a:ext cx="183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use soundwaves</a:t>
            </a:r>
          </a:p>
        </p:txBody>
      </p:sp>
      <p:sp>
        <p:nvSpPr>
          <p:cNvPr id="9230" name="Text Box 39"/>
          <p:cNvSpPr txBox="1">
            <a:spLocks noChangeArrowheads="1"/>
          </p:cNvSpPr>
          <p:nvPr/>
        </p:nvSpPr>
        <p:spPr bwMode="auto">
          <a:xfrm>
            <a:off x="4419600" y="4038600"/>
            <a:ext cx="135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eat insects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0010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Elements of Expository Text: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76962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2.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sz="3600" u="sng" smtClean="0">
                <a:solidFill>
                  <a:schemeClr val="tx2"/>
                </a:solidFill>
              </a:rPr>
              <a:t>sequence</a:t>
            </a:r>
            <a:r>
              <a:rPr lang="en-US" sz="3600" smtClean="0">
                <a:solidFill>
                  <a:schemeClr val="tx2"/>
                </a:solidFill>
              </a:rPr>
              <a:t> – </a:t>
            </a:r>
            <a:r>
              <a:rPr lang="en-US" sz="3600" smtClean="0"/>
              <a:t>The author lists </a:t>
            </a:r>
            <a:r>
              <a:rPr lang="en-US" sz="3600" u="sng" smtClean="0"/>
              <a:t>items</a:t>
            </a:r>
            <a:r>
              <a:rPr lang="en-US" sz="3600" smtClean="0"/>
              <a:t> or </a:t>
            </a:r>
            <a:r>
              <a:rPr lang="en-US" sz="3600" u="sng" smtClean="0"/>
              <a:t>events</a:t>
            </a:r>
            <a:r>
              <a:rPr lang="en-US" sz="3600" smtClean="0"/>
              <a:t> </a:t>
            </a:r>
            <a:r>
              <a:rPr lang="en-US" sz="3600" smtClean="0">
                <a:solidFill>
                  <a:schemeClr val="folHlink"/>
                </a:solidFill>
              </a:rPr>
              <a:t>in numerical or chronological order</a:t>
            </a:r>
            <a:r>
              <a:rPr lang="en-US" sz="3600" smtClean="0"/>
              <a:t>. Clue words include </a:t>
            </a:r>
            <a:r>
              <a:rPr lang="en-US" sz="3600" i="1" smtClean="0"/>
              <a:t>first</a:t>
            </a:r>
            <a:r>
              <a:rPr lang="en-US" sz="3600" smtClean="0"/>
              <a:t>, </a:t>
            </a:r>
            <a:r>
              <a:rPr lang="en-US" sz="3600" i="1" smtClean="0"/>
              <a:t>second</a:t>
            </a:r>
            <a:r>
              <a:rPr lang="en-US" sz="3600" smtClean="0"/>
              <a:t>, </a:t>
            </a:r>
            <a:r>
              <a:rPr lang="en-US" sz="3600" i="1" smtClean="0"/>
              <a:t>third</a:t>
            </a:r>
            <a:r>
              <a:rPr lang="en-US" sz="3600" smtClean="0"/>
              <a:t>, </a:t>
            </a:r>
            <a:r>
              <a:rPr lang="en-US" sz="3600" i="1" smtClean="0"/>
              <a:t>next</a:t>
            </a:r>
            <a:r>
              <a:rPr lang="en-US" sz="3600" smtClean="0"/>
              <a:t>, </a:t>
            </a:r>
            <a:r>
              <a:rPr lang="en-US" sz="3600" i="1" smtClean="0"/>
              <a:t>then</a:t>
            </a:r>
            <a:r>
              <a:rPr lang="en-US" sz="3600" smtClean="0"/>
              <a:t> and </a:t>
            </a:r>
            <a:r>
              <a:rPr lang="en-US" sz="3600" i="1" smtClean="0"/>
              <a:t>finally</a:t>
            </a:r>
            <a:r>
              <a:rPr lang="en-US" sz="3600" smtClean="0"/>
              <a:t>. </a:t>
            </a:r>
          </a:p>
          <a:p>
            <a:pPr eaLnBrk="1" hangingPunct="1"/>
            <a:endParaRPr lang="en-US" sz="3600" smtClean="0"/>
          </a:p>
        </p:txBody>
      </p:sp>
      <p:pic>
        <p:nvPicPr>
          <p:cNvPr id="10244" name="Picture 7" descr="sequence diagr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810000"/>
            <a:ext cx="7378700" cy="327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1905000" y="5257800"/>
            <a:ext cx="1920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Olympics began  </a:t>
            </a:r>
          </a:p>
          <a:p>
            <a:r>
              <a:rPr lang="en-US" b="1"/>
              <a:t>in 276 B.C.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3429000" y="4572000"/>
            <a:ext cx="199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Olympics ended </a:t>
            </a:r>
          </a:p>
          <a:p>
            <a:r>
              <a:rPr lang="en-US" b="1"/>
              <a:t>in 394 A.D.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4800600" y="3886200"/>
            <a:ext cx="215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Modern Olympics </a:t>
            </a:r>
          </a:p>
          <a:p>
            <a:r>
              <a:rPr lang="en-US" b="1"/>
              <a:t>began in 1896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6781800" y="3200400"/>
            <a:ext cx="22510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Almost 300 males </a:t>
            </a:r>
          </a:p>
          <a:p>
            <a:r>
              <a:rPr lang="en-US" b="1"/>
              <a:t>competed in the </a:t>
            </a:r>
          </a:p>
          <a:p>
            <a:r>
              <a:rPr lang="en-US" b="1"/>
              <a:t>1896 Olympics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9" grpId="0"/>
      <p:bldP spid="81930" grpId="0"/>
      <p:bldP spid="819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304800"/>
            <a:ext cx="8153400" cy="1066800"/>
          </a:xfrm>
        </p:spPr>
        <p:txBody>
          <a:bodyPr/>
          <a:lstStyle/>
          <a:p>
            <a:pPr eaLnBrk="1" hangingPunct="1"/>
            <a:r>
              <a:rPr lang="en-US" sz="4000" b="1" smtClean="0"/>
              <a:t>Elements of Expository Text: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54102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3.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sz="3600" u="sng" smtClean="0">
                <a:solidFill>
                  <a:schemeClr val="tx2"/>
                </a:solidFill>
              </a:rPr>
              <a:t>comparison</a:t>
            </a:r>
            <a:r>
              <a:rPr lang="en-US" sz="3600" smtClean="0">
                <a:solidFill>
                  <a:schemeClr val="tx2"/>
                </a:solidFill>
              </a:rPr>
              <a:t> –   </a:t>
            </a:r>
            <a:r>
              <a:rPr lang="en-US" sz="3600" smtClean="0"/>
              <a:t>The author explains </a:t>
            </a:r>
            <a:r>
              <a:rPr lang="en-US" sz="3600" u="sng" smtClean="0"/>
              <a:t>how two or more things are alike or different</a:t>
            </a:r>
            <a:r>
              <a:rPr lang="en-US" sz="3600" smtClean="0"/>
              <a:t>. Clue words include </a:t>
            </a:r>
            <a:r>
              <a:rPr lang="en-US" sz="3600" i="1" smtClean="0"/>
              <a:t>different</a:t>
            </a:r>
            <a:r>
              <a:rPr lang="en-US" sz="3600" smtClean="0"/>
              <a:t>, </a:t>
            </a:r>
            <a:r>
              <a:rPr lang="en-US" sz="3600" i="1" smtClean="0"/>
              <a:t>in contrast</a:t>
            </a:r>
            <a:r>
              <a:rPr lang="en-US" sz="3600" smtClean="0"/>
              <a:t>, </a:t>
            </a:r>
            <a:r>
              <a:rPr lang="en-US" sz="3600" i="1" smtClean="0"/>
              <a:t>alike</a:t>
            </a:r>
            <a:r>
              <a:rPr lang="en-US" sz="3600" smtClean="0"/>
              <a:t>, </a:t>
            </a:r>
            <a:r>
              <a:rPr lang="en-US" sz="3600" i="1" smtClean="0"/>
              <a:t>same as</a:t>
            </a:r>
            <a:r>
              <a:rPr lang="en-US" sz="3600" smtClean="0"/>
              <a:t>, or </a:t>
            </a:r>
            <a:r>
              <a:rPr lang="en-US" sz="3600" i="1" smtClean="0"/>
              <a:t>on the other hand</a:t>
            </a:r>
            <a:r>
              <a:rPr lang="en-US" sz="3600" smtClean="0"/>
              <a:t>. </a:t>
            </a:r>
            <a:endParaRPr lang="en-US" sz="3600" smtClean="0">
              <a:solidFill>
                <a:schemeClr val="tx2"/>
              </a:solidFill>
            </a:endParaRPr>
          </a:p>
        </p:txBody>
      </p:sp>
      <p:pic>
        <p:nvPicPr>
          <p:cNvPr id="11268" name="Picture 4" descr="comparison diagr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066800"/>
            <a:ext cx="3886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 rot="5400000">
            <a:off x="7517607" y="3683793"/>
            <a:ext cx="2400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</a:rPr>
              <a:t>Summer and Winter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096000" y="3733800"/>
            <a:ext cx="2317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seasons – sun shines</a:t>
            </a:r>
          </a:p>
          <a:p>
            <a:r>
              <a:rPr lang="en-US"/>
              <a:t>  sports are played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080125" y="1717675"/>
            <a:ext cx="25082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 snow</a:t>
            </a:r>
          </a:p>
          <a:p>
            <a:r>
              <a:rPr lang="en-US"/>
              <a:t>warmer temperatures</a:t>
            </a:r>
          </a:p>
          <a:p>
            <a:r>
              <a:rPr lang="en-US"/>
              <a:t>flowers</a:t>
            </a:r>
          </a:p>
          <a:p>
            <a:r>
              <a:rPr lang="en-US"/>
              <a:t>baby animals </a:t>
            </a:r>
          </a:p>
          <a:p>
            <a:r>
              <a:rPr lang="en-US"/>
              <a:t>Easter &amp; 4</a:t>
            </a:r>
            <a:r>
              <a:rPr lang="en-US" baseline="30000"/>
              <a:t>th</a:t>
            </a:r>
            <a:r>
              <a:rPr lang="en-US"/>
              <a:t> of July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943600" y="4724400"/>
            <a:ext cx="26797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snow</a:t>
            </a:r>
          </a:p>
          <a:p>
            <a:r>
              <a:rPr lang="en-US"/>
              <a:t>colder temperatures</a:t>
            </a:r>
          </a:p>
          <a:p>
            <a:r>
              <a:rPr lang="en-US"/>
              <a:t>no flowers blooming</a:t>
            </a:r>
          </a:p>
          <a:p>
            <a:r>
              <a:rPr lang="en-US"/>
              <a:t>bears hibernate</a:t>
            </a:r>
          </a:p>
          <a:p>
            <a:r>
              <a:rPr lang="en-US"/>
              <a:t>Christmas &amp; New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539</TotalTime>
  <Words>966</Words>
  <Application>Microsoft Office PowerPoint</Application>
  <PresentationFormat>On-screen Show (4:3)</PresentationFormat>
  <Paragraphs>155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Comic Sans MS</vt:lpstr>
      <vt:lpstr>Arial</vt:lpstr>
      <vt:lpstr>Calibri</vt:lpstr>
      <vt:lpstr>Wingdings</vt:lpstr>
      <vt:lpstr>WP IconicSymbolsA</vt:lpstr>
      <vt:lpstr>Crayons</vt:lpstr>
      <vt:lpstr>Reading  Expository Text  </vt:lpstr>
      <vt:lpstr>Teachers need to teach students how to read each type of text as they encounter it if they are to read them successfully.</vt:lpstr>
      <vt:lpstr>Expository Text</vt:lpstr>
      <vt:lpstr>Slide 4</vt:lpstr>
      <vt:lpstr>Expository Texts include:</vt:lpstr>
      <vt:lpstr>Slide 6</vt:lpstr>
      <vt:lpstr>Elements of Expository Text:</vt:lpstr>
      <vt:lpstr>Elements of Expository Text:</vt:lpstr>
      <vt:lpstr>Elements of Expository Text:</vt:lpstr>
      <vt:lpstr>Elements of Expository Text:</vt:lpstr>
      <vt:lpstr>Elements of Expository Text:</vt:lpstr>
      <vt:lpstr>Slide 12</vt:lpstr>
      <vt:lpstr> Follow These Steps When         Reading Expository Text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Warning –               ahead…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Expository Text  in Reading</dc:title>
  <dc:creator>Sherry</dc:creator>
  <cp:lastModifiedBy>sbrandt</cp:lastModifiedBy>
  <cp:revision>233</cp:revision>
  <dcterms:created xsi:type="dcterms:W3CDTF">2006-01-01T22:00:25Z</dcterms:created>
  <dcterms:modified xsi:type="dcterms:W3CDTF">2013-10-01T19:05:58Z</dcterms:modified>
</cp:coreProperties>
</file>