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314" r:id="rId25"/>
    <p:sldId id="279" r:id="rId26"/>
    <p:sldId id="301" r:id="rId27"/>
    <p:sldId id="280" r:id="rId28"/>
    <p:sldId id="281" r:id="rId29"/>
    <p:sldId id="300" r:id="rId30"/>
    <p:sldId id="310" r:id="rId31"/>
    <p:sldId id="311" r:id="rId32"/>
    <p:sldId id="282" r:id="rId33"/>
    <p:sldId id="308" r:id="rId34"/>
    <p:sldId id="283" r:id="rId35"/>
    <p:sldId id="284" r:id="rId36"/>
    <p:sldId id="309" r:id="rId37"/>
    <p:sldId id="286" r:id="rId38"/>
    <p:sldId id="287" r:id="rId39"/>
    <p:sldId id="288" r:id="rId40"/>
    <p:sldId id="289" r:id="rId41"/>
    <p:sldId id="290" r:id="rId42"/>
    <p:sldId id="291" r:id="rId43"/>
    <p:sldId id="292" r:id="rId44"/>
    <p:sldId id="295" r:id="rId45"/>
    <p:sldId id="293" r:id="rId46"/>
    <p:sldId id="298" r:id="rId47"/>
    <p:sldId id="294" r:id="rId48"/>
    <p:sldId id="296" r:id="rId49"/>
    <p:sldId id="299" r:id="rId50"/>
    <p:sldId id="297" r:id="rId51"/>
    <p:sldId id="285" r:id="rId52"/>
    <p:sldId id="302" r:id="rId53"/>
    <p:sldId id="303" r:id="rId54"/>
    <p:sldId id="305" r:id="rId55"/>
    <p:sldId id="306" r:id="rId56"/>
    <p:sldId id="312" r:id="rId57"/>
    <p:sldId id="313" r:id="rId58"/>
    <p:sldId id="307" r:id="rId5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66"/>
    <a:srgbClr val="CC99FF"/>
    <a:srgbClr val="9933FF"/>
    <a:srgbClr val="FFFF99"/>
    <a:srgbClr val="FF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6" d="100"/>
          <a:sy n="66" d="100"/>
        </p:scale>
        <p:origin x="-2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645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6144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645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6BF9A49-B3AA-4A4F-A7F1-89C8F0BCF99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A13D65A-FF91-4B57-B40D-167EF3F9B27B}" type="slidenum">
              <a:rPr lang="en-US"/>
              <a:pPr/>
              <a:t>1</a:t>
            </a:fld>
            <a:endParaRPr lang="en-US"/>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r>
              <a:rPr lang="en-US" smtClean="0"/>
              <a:t>This presentation is designed to be a quick guide to help teachers as they teach text structures.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6D36F9-88BD-4A1B-888E-B4BB5D2A59E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259A69-6731-4858-B099-F2CB57BD0DC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6D45E1-AF46-4E5B-AEF4-4F494AD6519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F42074E-3919-418B-B638-2E66226D424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97FEBB-62D0-407C-B3D7-07ADD52BC0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210FC9-D697-4244-B793-B00D92F49A7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0494F0-3413-497D-B1B6-6E93605963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DA2B3A-3D8C-462D-B7C5-2FE5B4E80BA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BF1769-5F26-44CB-8881-62F42B4D368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619C070-0841-4A58-ADD7-6A3E13347C8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697A6F-3AC7-4C38-8B65-981953882E6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E804D4D-5B64-433A-903C-EBD11F73C47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708F60-CB10-4F8A-882C-76EC29CDDCE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353CEA9-F3D4-4BE5-A09F-621DAD1190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hyperlink" Target="mailto:elkissn@yahoo.com"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r>
              <a:rPr lang="en-US" smtClean="0">
                <a:solidFill>
                  <a:schemeClr val="bg1"/>
                </a:solidFill>
                <a:latin typeface="Bookman Old Style" pitchFamily="18" charset="0"/>
              </a:rPr>
              <a:t>Teaching Text Structure</a:t>
            </a:r>
            <a:r>
              <a:rPr lang="en-US" smtClean="0"/>
              <a:t/>
            </a:r>
            <a:br>
              <a:rPr lang="en-US" smtClean="0"/>
            </a:br>
            <a:endParaRPr lang="en-US" smtClean="0"/>
          </a:p>
        </p:txBody>
      </p:sp>
      <p:sp>
        <p:nvSpPr>
          <p:cNvPr id="2051" name="Rectangle 3"/>
          <p:cNvSpPr>
            <a:spLocks noGrp="1" noChangeArrowheads="1"/>
          </p:cNvSpPr>
          <p:nvPr>
            <p:ph type="subTitle" idx="1"/>
          </p:nvPr>
        </p:nvSpPr>
        <p:spPr>
          <a:xfrm>
            <a:off x="1295400" y="2971800"/>
            <a:ext cx="6400800" cy="838200"/>
          </a:xfrm>
        </p:spPr>
        <p:txBody>
          <a:bodyPr/>
          <a:lstStyle/>
          <a:p>
            <a:pPr eaLnBrk="1" hangingPunct="1"/>
            <a:r>
              <a:rPr lang="en-US" i="1" smtClean="0">
                <a:solidFill>
                  <a:schemeClr val="bg1"/>
                </a:solidFill>
              </a:rPr>
              <a:t>A quick guide for teachers</a:t>
            </a:r>
          </a:p>
        </p:txBody>
      </p:sp>
      <p:pic>
        <p:nvPicPr>
          <p:cNvPr id="2052" name="Picture 4" descr="C:\Program Files\Microsoft Office\Clipart\standard\stddir1\bd05551_.wmf"/>
          <p:cNvPicPr>
            <a:picLocks noChangeAspect="1" noChangeArrowheads="1"/>
          </p:cNvPicPr>
          <p:nvPr/>
        </p:nvPicPr>
        <p:blipFill>
          <a:blip r:embed="rId3" cstate="print"/>
          <a:srcRect/>
          <a:stretch>
            <a:fillRect/>
          </a:stretch>
        </p:blipFill>
        <p:spPr bwMode="auto">
          <a:xfrm>
            <a:off x="5181600" y="3657600"/>
            <a:ext cx="2286000" cy="211931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600" smtClean="0">
                <a:solidFill>
                  <a:schemeClr val="bg1"/>
                </a:solidFill>
                <a:latin typeface="Bookman Old Style" pitchFamily="18" charset="0"/>
              </a:rPr>
              <a:t>What are the common text structures?</a:t>
            </a:r>
            <a:r>
              <a:rPr lang="en-US" sz="3200" smtClean="0">
                <a:solidFill>
                  <a:schemeClr val="bg1"/>
                </a:solidFill>
                <a:latin typeface="Bookman Old Style" pitchFamily="18" charset="0"/>
              </a:rPr>
              <a:t/>
            </a:r>
            <a:br>
              <a:rPr lang="en-US" sz="3200" smtClean="0">
                <a:solidFill>
                  <a:schemeClr val="bg1"/>
                </a:solidFill>
                <a:latin typeface="Bookman Old Style" pitchFamily="18" charset="0"/>
              </a:rPr>
            </a:br>
            <a:endParaRPr lang="en-US" sz="3200" smtClean="0">
              <a:solidFill>
                <a:schemeClr val="bg1"/>
              </a:solidFill>
              <a:latin typeface="Bookman Old Style" pitchFamily="18" charset="0"/>
            </a:endParaRPr>
          </a:p>
        </p:txBody>
      </p:sp>
      <p:sp>
        <p:nvSpPr>
          <p:cNvPr id="11267" name="Rectangle 3"/>
          <p:cNvSpPr>
            <a:spLocks noGrp="1" noChangeArrowheads="1"/>
          </p:cNvSpPr>
          <p:nvPr>
            <p:ph type="body" sz="half" idx="2"/>
          </p:nvPr>
        </p:nvSpPr>
        <p:spPr/>
        <p:txBody>
          <a:bodyPr/>
          <a:lstStyle/>
          <a:p>
            <a:pPr eaLnBrk="1" hangingPunct="1"/>
            <a:r>
              <a:rPr lang="en-US" sz="2800" smtClean="0">
                <a:solidFill>
                  <a:srgbClr val="FF66CC"/>
                </a:solidFill>
              </a:rPr>
              <a:t>Chronological order</a:t>
            </a:r>
          </a:p>
          <a:p>
            <a:pPr eaLnBrk="1" hangingPunct="1"/>
            <a:r>
              <a:rPr lang="en-US" sz="2800" smtClean="0">
                <a:solidFill>
                  <a:schemeClr val="bg1"/>
                </a:solidFill>
              </a:rPr>
              <a:t>This is one of the easiest text structures for students to understand, since it matches the way that they experience the world</a:t>
            </a:r>
          </a:p>
        </p:txBody>
      </p:sp>
      <p:pic>
        <p:nvPicPr>
          <p:cNvPr id="11268" name="Picture 4" descr="C:\Program Files\Microsoft Office\Clipart\standard\stddir1\bd05139_.wmf"/>
          <p:cNvPicPr>
            <a:picLocks noChangeAspect="1" noChangeArrowheads="1"/>
          </p:cNvPicPr>
          <p:nvPr>
            <p:ph type="clipArt" sz="half" idx="1"/>
          </p:nvPr>
        </p:nvPicPr>
        <p:blipFill>
          <a:blip r:embed="rId2" cstate="print"/>
          <a:srcRect/>
          <a:stretch>
            <a:fillRect/>
          </a:stretch>
        </p:blipFill>
        <p:spPr>
          <a:xfrm>
            <a:off x="685800" y="2654300"/>
            <a:ext cx="3810000" cy="2767013"/>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3600" smtClean="0">
                <a:solidFill>
                  <a:schemeClr val="bg1"/>
                </a:solidFill>
                <a:latin typeface="Bookman Old Style" pitchFamily="18" charset="0"/>
              </a:rPr>
              <a:t>What are the common text structures?</a:t>
            </a:r>
            <a:r>
              <a:rPr lang="en-US" sz="3200" smtClean="0">
                <a:solidFill>
                  <a:schemeClr val="bg1"/>
                </a:solidFill>
                <a:latin typeface="Bookman Old Style" pitchFamily="18" charset="0"/>
              </a:rPr>
              <a:t/>
            </a:r>
            <a:br>
              <a:rPr lang="en-US" sz="3200" smtClean="0">
                <a:solidFill>
                  <a:schemeClr val="bg1"/>
                </a:solidFill>
                <a:latin typeface="Bookman Old Style" pitchFamily="18" charset="0"/>
              </a:rPr>
            </a:br>
            <a:endParaRPr lang="en-US" sz="3200" smtClean="0">
              <a:solidFill>
                <a:schemeClr val="bg1"/>
              </a:solidFill>
              <a:latin typeface="Bookman Old Style" pitchFamily="18" charset="0"/>
            </a:endParaRPr>
          </a:p>
        </p:txBody>
      </p:sp>
      <p:sp>
        <p:nvSpPr>
          <p:cNvPr id="12291" name="Rectangle 3"/>
          <p:cNvSpPr>
            <a:spLocks noGrp="1" noChangeArrowheads="1"/>
          </p:cNvSpPr>
          <p:nvPr>
            <p:ph type="body" sz="half" idx="1"/>
          </p:nvPr>
        </p:nvSpPr>
        <p:spPr/>
        <p:txBody>
          <a:bodyPr/>
          <a:lstStyle/>
          <a:p>
            <a:pPr eaLnBrk="1" hangingPunct="1">
              <a:lnSpc>
                <a:spcPct val="90000"/>
              </a:lnSpc>
            </a:pPr>
            <a:r>
              <a:rPr lang="en-US" sz="2800" smtClean="0">
                <a:solidFill>
                  <a:schemeClr val="hlink"/>
                </a:solidFill>
              </a:rPr>
              <a:t>Cause and effect</a:t>
            </a:r>
          </a:p>
          <a:p>
            <a:pPr eaLnBrk="1" hangingPunct="1">
              <a:lnSpc>
                <a:spcPct val="90000"/>
              </a:lnSpc>
            </a:pPr>
            <a:r>
              <a:rPr lang="en-US" sz="2800" smtClean="0">
                <a:solidFill>
                  <a:schemeClr val="bg1"/>
                </a:solidFill>
              </a:rPr>
              <a:t>This text structure shows how one or more causes led to one or more effects</a:t>
            </a:r>
          </a:p>
          <a:p>
            <a:pPr eaLnBrk="1" hangingPunct="1">
              <a:lnSpc>
                <a:spcPct val="90000"/>
              </a:lnSpc>
            </a:pPr>
            <a:r>
              <a:rPr lang="en-US" sz="2800" smtClean="0">
                <a:solidFill>
                  <a:schemeClr val="bg1"/>
                </a:solidFill>
              </a:rPr>
              <a:t>This text structure also has a strong time component, since </a:t>
            </a:r>
            <a:r>
              <a:rPr lang="en-US" sz="2800" i="1" smtClean="0">
                <a:solidFill>
                  <a:schemeClr val="bg1"/>
                </a:solidFill>
              </a:rPr>
              <a:t>causes</a:t>
            </a:r>
            <a:r>
              <a:rPr lang="en-US" sz="2800" smtClean="0">
                <a:solidFill>
                  <a:schemeClr val="bg1"/>
                </a:solidFill>
              </a:rPr>
              <a:t> come before </a:t>
            </a:r>
            <a:r>
              <a:rPr lang="en-US" sz="2800" i="1" smtClean="0">
                <a:solidFill>
                  <a:schemeClr val="bg1"/>
                </a:solidFill>
              </a:rPr>
              <a:t>effects</a:t>
            </a:r>
          </a:p>
        </p:txBody>
      </p:sp>
      <p:pic>
        <p:nvPicPr>
          <p:cNvPr id="12292" name="Picture 6" descr="C:\Program Files\Microsoft Office\Clipart\standard\stddir2\en00265_.wmf"/>
          <p:cNvPicPr>
            <a:picLocks noChangeAspect="1" noChangeArrowheads="1"/>
          </p:cNvPicPr>
          <p:nvPr>
            <p:ph type="clipArt" sz="half" idx="2"/>
          </p:nvPr>
        </p:nvPicPr>
        <p:blipFill>
          <a:blip r:embed="rId2" cstate="print"/>
          <a:srcRect/>
          <a:stretch>
            <a:fillRect/>
          </a:stretch>
        </p:blipFill>
        <p:spPr>
          <a:xfrm>
            <a:off x="4648200" y="2646363"/>
            <a:ext cx="3810000" cy="2782887"/>
          </a:xfr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600" smtClean="0">
                <a:solidFill>
                  <a:schemeClr val="bg1"/>
                </a:solidFill>
                <a:latin typeface="Bookman Old Style" pitchFamily="18" charset="0"/>
              </a:rPr>
              <a:t>What are the common text structures?</a:t>
            </a:r>
            <a:r>
              <a:rPr lang="en-US" sz="3200" smtClean="0">
                <a:solidFill>
                  <a:schemeClr val="bg1"/>
                </a:solidFill>
                <a:latin typeface="Bookman Old Style" pitchFamily="18" charset="0"/>
              </a:rPr>
              <a:t/>
            </a:r>
            <a:br>
              <a:rPr lang="en-US" sz="3200" smtClean="0">
                <a:solidFill>
                  <a:schemeClr val="bg1"/>
                </a:solidFill>
                <a:latin typeface="Bookman Old Style" pitchFamily="18" charset="0"/>
              </a:rPr>
            </a:br>
            <a:endParaRPr lang="en-US" sz="3200" smtClean="0">
              <a:solidFill>
                <a:schemeClr val="bg1"/>
              </a:solidFill>
              <a:latin typeface="Bookman Old Style" pitchFamily="18" charset="0"/>
            </a:endParaRPr>
          </a:p>
        </p:txBody>
      </p:sp>
      <p:sp>
        <p:nvSpPr>
          <p:cNvPr id="13315" name="Rectangle 3"/>
          <p:cNvSpPr>
            <a:spLocks noGrp="1" noChangeArrowheads="1"/>
          </p:cNvSpPr>
          <p:nvPr>
            <p:ph type="body" sz="half" idx="1"/>
          </p:nvPr>
        </p:nvSpPr>
        <p:spPr/>
        <p:txBody>
          <a:bodyPr/>
          <a:lstStyle/>
          <a:p>
            <a:pPr eaLnBrk="1" hangingPunct="1"/>
            <a:r>
              <a:rPr lang="en-US" sz="2800" smtClean="0">
                <a:solidFill>
                  <a:schemeClr val="hlink"/>
                </a:solidFill>
              </a:rPr>
              <a:t>Cause and effect</a:t>
            </a:r>
          </a:p>
          <a:p>
            <a:pPr eaLnBrk="1" hangingPunct="1"/>
            <a:r>
              <a:rPr lang="en-US" sz="2800" smtClean="0">
                <a:solidFill>
                  <a:schemeClr val="bg1"/>
                </a:solidFill>
              </a:rPr>
              <a:t>Transition words such as cause, effect, as a result, consequently, and because are used</a:t>
            </a:r>
          </a:p>
          <a:p>
            <a:pPr eaLnBrk="1" hangingPunct="1"/>
            <a:r>
              <a:rPr lang="en-US" sz="2800" smtClean="0">
                <a:solidFill>
                  <a:schemeClr val="bg1"/>
                </a:solidFill>
              </a:rPr>
              <a:t>Time order transitions are also used, which can lead to some confusion for students</a:t>
            </a:r>
          </a:p>
        </p:txBody>
      </p:sp>
      <p:pic>
        <p:nvPicPr>
          <p:cNvPr id="13316" name="Picture 4" descr="C:\Program Files\Microsoft Office\Clipart\standard\stddir2\en00265_.wmf"/>
          <p:cNvPicPr>
            <a:picLocks noChangeAspect="1" noChangeArrowheads="1"/>
          </p:cNvPicPr>
          <p:nvPr>
            <p:ph type="clipArt" sz="half" idx="2"/>
          </p:nvPr>
        </p:nvPicPr>
        <p:blipFill>
          <a:blip r:embed="rId2" cstate="print"/>
          <a:srcRect/>
          <a:stretch>
            <a:fillRect/>
          </a:stretch>
        </p:blipFill>
        <p:spPr>
          <a:xfrm>
            <a:off x="4648200" y="2646363"/>
            <a:ext cx="3810000" cy="2782887"/>
          </a:xfr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600" smtClean="0">
                <a:solidFill>
                  <a:schemeClr val="bg1"/>
                </a:solidFill>
                <a:latin typeface="Bookman Old Style" pitchFamily="18" charset="0"/>
              </a:rPr>
              <a:t>What are the common text structures?</a:t>
            </a:r>
            <a:r>
              <a:rPr lang="en-US" sz="3200" smtClean="0">
                <a:solidFill>
                  <a:schemeClr val="bg1"/>
                </a:solidFill>
                <a:latin typeface="Bookman Old Style" pitchFamily="18" charset="0"/>
              </a:rPr>
              <a:t/>
            </a:r>
            <a:br>
              <a:rPr lang="en-US" sz="3200" smtClean="0">
                <a:solidFill>
                  <a:schemeClr val="bg1"/>
                </a:solidFill>
                <a:latin typeface="Bookman Old Style" pitchFamily="18" charset="0"/>
              </a:rPr>
            </a:br>
            <a:endParaRPr lang="en-US" sz="3200" smtClean="0">
              <a:solidFill>
                <a:schemeClr val="bg1"/>
              </a:solidFill>
              <a:latin typeface="Bookman Old Style" pitchFamily="18" charset="0"/>
            </a:endParaRPr>
          </a:p>
        </p:txBody>
      </p:sp>
      <p:sp>
        <p:nvSpPr>
          <p:cNvPr id="14339" name="Rectangle 3"/>
          <p:cNvSpPr>
            <a:spLocks noGrp="1" noChangeArrowheads="1"/>
          </p:cNvSpPr>
          <p:nvPr>
            <p:ph type="body" sz="half" idx="1"/>
          </p:nvPr>
        </p:nvSpPr>
        <p:spPr/>
        <p:txBody>
          <a:bodyPr/>
          <a:lstStyle/>
          <a:p>
            <a:pPr eaLnBrk="1" hangingPunct="1"/>
            <a:r>
              <a:rPr lang="en-US" sz="2800" smtClean="0">
                <a:solidFill>
                  <a:schemeClr val="hlink"/>
                </a:solidFill>
              </a:rPr>
              <a:t>Cause and effect</a:t>
            </a:r>
          </a:p>
          <a:p>
            <a:pPr eaLnBrk="1" hangingPunct="1"/>
            <a:r>
              <a:rPr lang="en-US" sz="2800" smtClean="0">
                <a:solidFill>
                  <a:schemeClr val="bg1"/>
                </a:solidFill>
              </a:rPr>
              <a:t>Another complication is that many texts do not include just one cause leading to one effect—instead, there may be several causes and several effects</a:t>
            </a:r>
          </a:p>
        </p:txBody>
      </p:sp>
      <p:pic>
        <p:nvPicPr>
          <p:cNvPr id="14340" name="Picture 4" descr="C:\Program Files\Microsoft Office\Clipart\standard\stddir2\en00265_.wmf"/>
          <p:cNvPicPr>
            <a:picLocks noChangeAspect="1" noChangeArrowheads="1"/>
          </p:cNvPicPr>
          <p:nvPr>
            <p:ph type="clipArt" sz="half" idx="2"/>
          </p:nvPr>
        </p:nvPicPr>
        <p:blipFill>
          <a:blip r:embed="rId2" cstate="print"/>
          <a:srcRect/>
          <a:stretch>
            <a:fillRect/>
          </a:stretch>
        </p:blipFill>
        <p:spPr>
          <a:xfrm>
            <a:off x="4648200" y="2646363"/>
            <a:ext cx="3810000" cy="2782887"/>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600" smtClean="0">
                <a:solidFill>
                  <a:schemeClr val="bg1"/>
                </a:solidFill>
                <a:latin typeface="Bookman Old Style" pitchFamily="18" charset="0"/>
              </a:rPr>
              <a:t>What are the common text structures?</a:t>
            </a:r>
            <a:r>
              <a:rPr lang="en-US" sz="3200" smtClean="0">
                <a:solidFill>
                  <a:schemeClr val="bg1"/>
                </a:solidFill>
                <a:latin typeface="Bookman Old Style" pitchFamily="18" charset="0"/>
              </a:rPr>
              <a:t/>
            </a:r>
            <a:br>
              <a:rPr lang="en-US" sz="3200" smtClean="0">
                <a:solidFill>
                  <a:schemeClr val="bg1"/>
                </a:solidFill>
                <a:latin typeface="Bookman Old Style" pitchFamily="18" charset="0"/>
              </a:rPr>
            </a:br>
            <a:endParaRPr lang="en-US" sz="3200" smtClean="0">
              <a:solidFill>
                <a:schemeClr val="bg1"/>
              </a:solidFill>
              <a:latin typeface="Bookman Old Style" pitchFamily="18" charset="0"/>
            </a:endParaRPr>
          </a:p>
        </p:txBody>
      </p:sp>
      <p:sp>
        <p:nvSpPr>
          <p:cNvPr id="15363" name="Rectangle 4"/>
          <p:cNvSpPr>
            <a:spLocks noGrp="1" noChangeArrowheads="1"/>
          </p:cNvSpPr>
          <p:nvPr>
            <p:ph type="body" sz="half" idx="2"/>
          </p:nvPr>
        </p:nvSpPr>
        <p:spPr/>
        <p:txBody>
          <a:bodyPr/>
          <a:lstStyle/>
          <a:p>
            <a:pPr eaLnBrk="1" hangingPunct="1"/>
            <a:r>
              <a:rPr lang="en-US" sz="2400" smtClean="0">
                <a:solidFill>
                  <a:srgbClr val="FFFF99"/>
                </a:solidFill>
                <a:latin typeface="Book Antiqua" pitchFamily="18" charset="0"/>
              </a:rPr>
              <a:t>Problem and solution</a:t>
            </a:r>
          </a:p>
          <a:p>
            <a:pPr eaLnBrk="1" hangingPunct="1"/>
            <a:r>
              <a:rPr lang="en-US" sz="2400" smtClean="0">
                <a:solidFill>
                  <a:schemeClr val="bg1"/>
                </a:solidFill>
                <a:latin typeface="Book Antiqua" pitchFamily="18" charset="0"/>
              </a:rPr>
              <a:t>This text structure presents a problem, and shows how it can be (or has been) solved</a:t>
            </a:r>
          </a:p>
          <a:p>
            <a:pPr eaLnBrk="1" hangingPunct="1"/>
            <a:r>
              <a:rPr lang="en-US" sz="2400" smtClean="0">
                <a:solidFill>
                  <a:schemeClr val="bg1"/>
                </a:solidFill>
                <a:latin typeface="Book Antiqua" pitchFamily="18" charset="0"/>
              </a:rPr>
              <a:t>This text structure can be confused with cause and effect</a:t>
            </a:r>
          </a:p>
        </p:txBody>
      </p:sp>
      <p:pic>
        <p:nvPicPr>
          <p:cNvPr id="15364" name="Picture 6" descr="C:\Program Files\Microsoft Office\Clipart\standard\stddir2\bs01167_.wmf"/>
          <p:cNvPicPr>
            <a:picLocks noChangeAspect="1" noChangeArrowheads="1"/>
          </p:cNvPicPr>
          <p:nvPr>
            <p:ph type="clipArt" sz="half" idx="1"/>
          </p:nvPr>
        </p:nvPicPr>
        <p:blipFill>
          <a:blip r:embed="rId2" cstate="print"/>
          <a:srcRect/>
          <a:stretch>
            <a:fillRect/>
          </a:stretch>
        </p:blipFill>
        <p:spPr>
          <a:xfrm>
            <a:off x="685800" y="2276475"/>
            <a:ext cx="3810000" cy="3522663"/>
          </a:xfr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600" smtClean="0">
                <a:solidFill>
                  <a:schemeClr val="bg1"/>
                </a:solidFill>
                <a:latin typeface="Bookman Old Style" pitchFamily="18" charset="0"/>
              </a:rPr>
              <a:t>What are the common text structures?</a:t>
            </a:r>
            <a:r>
              <a:rPr lang="en-US" sz="3200" smtClean="0">
                <a:solidFill>
                  <a:schemeClr val="bg1"/>
                </a:solidFill>
                <a:latin typeface="Bookman Old Style" pitchFamily="18" charset="0"/>
              </a:rPr>
              <a:t/>
            </a:r>
            <a:br>
              <a:rPr lang="en-US" sz="3200" smtClean="0">
                <a:solidFill>
                  <a:schemeClr val="bg1"/>
                </a:solidFill>
                <a:latin typeface="Bookman Old Style" pitchFamily="18" charset="0"/>
              </a:rPr>
            </a:br>
            <a:endParaRPr lang="en-US" sz="3200" smtClean="0">
              <a:solidFill>
                <a:schemeClr val="bg1"/>
              </a:solidFill>
              <a:latin typeface="Bookman Old Style" pitchFamily="18" charset="0"/>
            </a:endParaRPr>
          </a:p>
        </p:txBody>
      </p:sp>
      <p:sp>
        <p:nvSpPr>
          <p:cNvPr id="16387" name="Rectangle 3"/>
          <p:cNvSpPr>
            <a:spLocks noGrp="1" noChangeArrowheads="1"/>
          </p:cNvSpPr>
          <p:nvPr>
            <p:ph type="body" sz="half" idx="2"/>
          </p:nvPr>
        </p:nvSpPr>
        <p:spPr/>
        <p:txBody>
          <a:bodyPr/>
          <a:lstStyle/>
          <a:p>
            <a:pPr eaLnBrk="1" hangingPunct="1"/>
            <a:r>
              <a:rPr lang="en-US" sz="2400" smtClean="0">
                <a:solidFill>
                  <a:srgbClr val="FFFF99"/>
                </a:solidFill>
                <a:latin typeface="Book Antiqua" pitchFamily="18" charset="0"/>
              </a:rPr>
              <a:t>Problem and solution</a:t>
            </a:r>
          </a:p>
          <a:p>
            <a:pPr eaLnBrk="1" hangingPunct="1"/>
            <a:r>
              <a:rPr lang="en-US" sz="2400" smtClean="0">
                <a:solidFill>
                  <a:schemeClr val="bg1"/>
                </a:solidFill>
                <a:latin typeface="Book Antiqua" pitchFamily="18" charset="0"/>
              </a:rPr>
              <a:t>The key difference is that problem and solution always has a solution, while cause and effect does not</a:t>
            </a:r>
          </a:p>
          <a:p>
            <a:pPr eaLnBrk="1" hangingPunct="1"/>
            <a:r>
              <a:rPr lang="en-US" sz="2400" smtClean="0">
                <a:solidFill>
                  <a:schemeClr val="bg1"/>
                </a:solidFill>
                <a:latin typeface="Book Antiqua" pitchFamily="18" charset="0"/>
              </a:rPr>
              <a:t>Transitions may include </a:t>
            </a:r>
            <a:r>
              <a:rPr lang="en-US" sz="2400" i="1" smtClean="0">
                <a:solidFill>
                  <a:schemeClr val="bg1"/>
                </a:solidFill>
                <a:latin typeface="Book Antiqua" pitchFamily="18" charset="0"/>
              </a:rPr>
              <a:t>problem, solution, solve, effect, hopeful,</a:t>
            </a:r>
            <a:r>
              <a:rPr lang="en-US" sz="2400" smtClean="0">
                <a:solidFill>
                  <a:schemeClr val="bg1"/>
                </a:solidFill>
                <a:latin typeface="Book Antiqua" pitchFamily="18" charset="0"/>
              </a:rPr>
              <a:t> and so forth</a:t>
            </a:r>
          </a:p>
        </p:txBody>
      </p:sp>
      <p:pic>
        <p:nvPicPr>
          <p:cNvPr id="16388" name="Picture 4" descr="C:\Program Files\Microsoft Office\Clipart\standard\stddir2\bs01167_.wmf"/>
          <p:cNvPicPr>
            <a:picLocks noChangeAspect="1" noChangeArrowheads="1"/>
          </p:cNvPicPr>
          <p:nvPr>
            <p:ph type="clipArt" sz="half" idx="1"/>
          </p:nvPr>
        </p:nvPicPr>
        <p:blipFill>
          <a:blip r:embed="rId2" cstate="print"/>
          <a:srcRect/>
          <a:stretch>
            <a:fillRect/>
          </a:stretch>
        </p:blipFill>
        <p:spPr>
          <a:xfrm>
            <a:off x="685800" y="2276475"/>
            <a:ext cx="3810000" cy="3522663"/>
          </a:xfr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600" smtClean="0">
                <a:solidFill>
                  <a:schemeClr val="bg1"/>
                </a:solidFill>
                <a:latin typeface="Bookman Old Style" pitchFamily="18" charset="0"/>
              </a:rPr>
              <a:t>What are the common text structures?</a:t>
            </a:r>
            <a:r>
              <a:rPr lang="en-US" sz="3200" smtClean="0">
                <a:solidFill>
                  <a:schemeClr val="bg1"/>
                </a:solidFill>
                <a:latin typeface="Bookman Old Style" pitchFamily="18" charset="0"/>
              </a:rPr>
              <a:t/>
            </a:r>
            <a:br>
              <a:rPr lang="en-US" sz="3200" smtClean="0">
                <a:solidFill>
                  <a:schemeClr val="bg1"/>
                </a:solidFill>
                <a:latin typeface="Bookman Old Style" pitchFamily="18" charset="0"/>
              </a:rPr>
            </a:br>
            <a:endParaRPr lang="en-US" sz="3200" smtClean="0">
              <a:solidFill>
                <a:schemeClr val="bg1"/>
              </a:solidFill>
              <a:latin typeface="Bookman Old Style" pitchFamily="18" charset="0"/>
            </a:endParaRPr>
          </a:p>
        </p:txBody>
      </p:sp>
      <p:sp>
        <p:nvSpPr>
          <p:cNvPr id="17411" name="Rectangle 3"/>
          <p:cNvSpPr>
            <a:spLocks noGrp="1" noChangeArrowheads="1"/>
          </p:cNvSpPr>
          <p:nvPr>
            <p:ph type="body" sz="half" idx="1"/>
          </p:nvPr>
        </p:nvSpPr>
        <p:spPr>
          <a:xfrm>
            <a:off x="685800" y="1981200"/>
            <a:ext cx="7086600" cy="4114800"/>
          </a:xfrm>
        </p:spPr>
        <p:txBody>
          <a:bodyPr/>
          <a:lstStyle/>
          <a:p>
            <a:pPr eaLnBrk="1" hangingPunct="1">
              <a:lnSpc>
                <a:spcPct val="90000"/>
              </a:lnSpc>
            </a:pPr>
            <a:r>
              <a:rPr lang="en-US" sz="2400" smtClean="0">
                <a:solidFill>
                  <a:srgbClr val="CC99FF"/>
                </a:solidFill>
                <a:latin typeface="Book Antiqua" pitchFamily="18" charset="0"/>
              </a:rPr>
              <a:t>Compare and contrast</a:t>
            </a:r>
          </a:p>
          <a:p>
            <a:pPr eaLnBrk="1" hangingPunct="1">
              <a:lnSpc>
                <a:spcPct val="90000"/>
              </a:lnSpc>
            </a:pPr>
            <a:r>
              <a:rPr lang="en-US" sz="2400" smtClean="0">
                <a:solidFill>
                  <a:schemeClr val="bg1"/>
                </a:solidFill>
                <a:latin typeface="Book Antiqua" pitchFamily="18" charset="0"/>
              </a:rPr>
              <a:t>This text structure shows how two or more ideas or items are similar or different</a:t>
            </a:r>
          </a:p>
          <a:p>
            <a:pPr eaLnBrk="1" hangingPunct="1">
              <a:lnSpc>
                <a:spcPct val="90000"/>
              </a:lnSpc>
            </a:pPr>
            <a:r>
              <a:rPr lang="en-US" sz="2400" smtClean="0">
                <a:solidFill>
                  <a:schemeClr val="bg1"/>
                </a:solidFill>
                <a:latin typeface="Book Antiqua" pitchFamily="18" charset="0"/>
              </a:rPr>
              <a:t>This text structure is also fairly easy for students to understand</a:t>
            </a:r>
          </a:p>
          <a:p>
            <a:pPr eaLnBrk="1" hangingPunct="1">
              <a:lnSpc>
                <a:spcPct val="90000"/>
              </a:lnSpc>
            </a:pPr>
            <a:r>
              <a:rPr lang="en-US" sz="2400" smtClean="0">
                <a:solidFill>
                  <a:schemeClr val="bg1"/>
                </a:solidFill>
                <a:latin typeface="Book Antiqua" pitchFamily="18" charset="0"/>
              </a:rPr>
              <a:t>The text may use a </a:t>
            </a:r>
            <a:r>
              <a:rPr lang="en-US" sz="2400" i="1" smtClean="0">
                <a:solidFill>
                  <a:schemeClr val="bg1"/>
                </a:solidFill>
                <a:latin typeface="Book Antiqua" pitchFamily="18" charset="0"/>
              </a:rPr>
              <a:t>clustered</a:t>
            </a:r>
            <a:r>
              <a:rPr lang="en-US" sz="2400" smtClean="0">
                <a:solidFill>
                  <a:schemeClr val="bg1"/>
                </a:solidFill>
                <a:latin typeface="Book Antiqua" pitchFamily="18" charset="0"/>
              </a:rPr>
              <a:t> approach, with details about one topic followed by details about the other</a:t>
            </a:r>
          </a:p>
          <a:p>
            <a:pPr eaLnBrk="1" hangingPunct="1">
              <a:lnSpc>
                <a:spcPct val="90000"/>
              </a:lnSpc>
            </a:pPr>
            <a:r>
              <a:rPr lang="en-US" sz="2400" smtClean="0">
                <a:solidFill>
                  <a:schemeClr val="bg1"/>
                </a:solidFill>
                <a:latin typeface="Book Antiqua" pitchFamily="18" charset="0"/>
              </a:rPr>
              <a:t>The text may also show an </a:t>
            </a:r>
            <a:r>
              <a:rPr lang="en-US" sz="2400" i="1" smtClean="0">
                <a:solidFill>
                  <a:schemeClr val="bg1"/>
                </a:solidFill>
                <a:latin typeface="Book Antiqua" pitchFamily="18" charset="0"/>
              </a:rPr>
              <a:t>alternating</a:t>
            </a:r>
            <a:r>
              <a:rPr lang="en-US" sz="2400" smtClean="0">
                <a:solidFill>
                  <a:schemeClr val="bg1"/>
                </a:solidFill>
                <a:latin typeface="Book Antiqua" pitchFamily="18" charset="0"/>
              </a:rPr>
              <a:t> approach, with the author going back between the two topics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3600" smtClean="0">
                <a:solidFill>
                  <a:schemeClr val="bg1"/>
                </a:solidFill>
                <a:latin typeface="Bookman Old Style" pitchFamily="18" charset="0"/>
              </a:rPr>
              <a:t>What are the common text structures?</a:t>
            </a:r>
            <a:r>
              <a:rPr lang="en-US" sz="3200" smtClean="0">
                <a:solidFill>
                  <a:schemeClr val="bg1"/>
                </a:solidFill>
                <a:latin typeface="Bookman Old Style" pitchFamily="18" charset="0"/>
              </a:rPr>
              <a:t/>
            </a:r>
            <a:br>
              <a:rPr lang="en-US" sz="3200" smtClean="0">
                <a:solidFill>
                  <a:schemeClr val="bg1"/>
                </a:solidFill>
                <a:latin typeface="Bookman Old Style" pitchFamily="18" charset="0"/>
              </a:rPr>
            </a:br>
            <a:endParaRPr lang="en-US" sz="3200" smtClean="0">
              <a:solidFill>
                <a:schemeClr val="bg1"/>
              </a:solidFill>
              <a:latin typeface="Bookman Old Style" pitchFamily="18" charset="0"/>
            </a:endParaRPr>
          </a:p>
        </p:txBody>
      </p:sp>
      <p:sp>
        <p:nvSpPr>
          <p:cNvPr id="18435" name="Rectangle 3"/>
          <p:cNvSpPr>
            <a:spLocks noGrp="1" noChangeArrowheads="1"/>
          </p:cNvSpPr>
          <p:nvPr>
            <p:ph type="body" sz="half" idx="1"/>
          </p:nvPr>
        </p:nvSpPr>
        <p:spPr/>
        <p:txBody>
          <a:bodyPr/>
          <a:lstStyle/>
          <a:p>
            <a:pPr eaLnBrk="1" hangingPunct="1">
              <a:lnSpc>
                <a:spcPct val="90000"/>
              </a:lnSpc>
            </a:pPr>
            <a:r>
              <a:rPr lang="en-US" sz="2400" smtClean="0">
                <a:solidFill>
                  <a:srgbClr val="CC99FF"/>
                </a:solidFill>
                <a:latin typeface="Book Antiqua" pitchFamily="18" charset="0"/>
              </a:rPr>
              <a:t>Compare and contrast</a:t>
            </a:r>
          </a:p>
          <a:p>
            <a:pPr eaLnBrk="1" hangingPunct="1">
              <a:lnSpc>
                <a:spcPct val="90000"/>
              </a:lnSpc>
            </a:pPr>
            <a:r>
              <a:rPr lang="en-US" sz="2400" smtClean="0">
                <a:solidFill>
                  <a:schemeClr val="bg1"/>
                </a:solidFill>
                <a:latin typeface="Book Antiqua" pitchFamily="18" charset="0"/>
              </a:rPr>
              <a:t>Transition words may include </a:t>
            </a:r>
            <a:r>
              <a:rPr lang="en-US" sz="2400" i="1" smtClean="0">
                <a:solidFill>
                  <a:schemeClr val="bg1"/>
                </a:solidFill>
                <a:latin typeface="Book Antiqua" pitchFamily="18" charset="0"/>
              </a:rPr>
              <a:t>like, similar, unlike, on the other hand, also</a:t>
            </a:r>
            <a:r>
              <a:rPr lang="en-US" sz="2400" smtClean="0">
                <a:solidFill>
                  <a:schemeClr val="bg1"/>
                </a:solidFill>
                <a:latin typeface="Book Antiqua" pitchFamily="18" charset="0"/>
              </a:rPr>
              <a:t>, and </a:t>
            </a:r>
            <a:r>
              <a:rPr lang="en-US" sz="2400" i="1" smtClean="0">
                <a:solidFill>
                  <a:schemeClr val="bg1"/>
                </a:solidFill>
                <a:latin typeface="Book Antiqua" pitchFamily="18" charset="0"/>
              </a:rPr>
              <a:t>too</a:t>
            </a:r>
          </a:p>
          <a:p>
            <a:pPr eaLnBrk="1" hangingPunct="1">
              <a:lnSpc>
                <a:spcPct val="90000"/>
              </a:lnSpc>
            </a:pPr>
            <a:r>
              <a:rPr lang="en-US" sz="2400" smtClean="0">
                <a:solidFill>
                  <a:schemeClr val="bg1"/>
                </a:solidFill>
                <a:latin typeface="Book Antiqua" pitchFamily="18" charset="0"/>
              </a:rPr>
              <a:t>Compare and contrast paragraphs are often embedded in other text structures as an author needs to explain a similarity or difference</a:t>
            </a:r>
          </a:p>
        </p:txBody>
      </p:sp>
      <p:pic>
        <p:nvPicPr>
          <p:cNvPr id="18436" name="Picture 4" descr="C:\Program Files\Microsoft Office\Clipart\standard\stddir2\bd07888_.wmf"/>
          <p:cNvPicPr>
            <a:picLocks noChangeAspect="1" noChangeArrowheads="1"/>
          </p:cNvPicPr>
          <p:nvPr>
            <p:ph type="clipArt" sz="half" idx="2"/>
          </p:nvPr>
        </p:nvPicPr>
        <p:blipFill>
          <a:blip r:embed="rId2" cstate="print"/>
          <a:srcRect/>
          <a:stretch>
            <a:fillRect/>
          </a:stretch>
        </p:blipFill>
        <p:spPr>
          <a:xfrm>
            <a:off x="4648200" y="2306638"/>
            <a:ext cx="3810000" cy="3462337"/>
          </a:xfr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600" smtClean="0">
                <a:solidFill>
                  <a:schemeClr val="bg1"/>
                </a:solidFill>
                <a:latin typeface="Bookman Old Style" pitchFamily="18" charset="0"/>
              </a:rPr>
              <a:t>What are the common text structures?</a:t>
            </a:r>
            <a:r>
              <a:rPr lang="en-US" sz="3200" smtClean="0">
                <a:solidFill>
                  <a:schemeClr val="bg1"/>
                </a:solidFill>
                <a:latin typeface="Bookman Old Style" pitchFamily="18" charset="0"/>
              </a:rPr>
              <a:t/>
            </a:r>
            <a:br>
              <a:rPr lang="en-US" sz="3200" smtClean="0">
                <a:solidFill>
                  <a:schemeClr val="bg1"/>
                </a:solidFill>
                <a:latin typeface="Bookman Old Style" pitchFamily="18" charset="0"/>
              </a:rPr>
            </a:br>
            <a:endParaRPr lang="en-US" sz="3200" smtClean="0">
              <a:solidFill>
                <a:schemeClr val="bg1"/>
              </a:solidFill>
              <a:latin typeface="Bookman Old Style" pitchFamily="18" charset="0"/>
            </a:endParaRPr>
          </a:p>
        </p:txBody>
      </p:sp>
      <p:sp>
        <p:nvSpPr>
          <p:cNvPr id="19459" name="Rectangle 4"/>
          <p:cNvSpPr>
            <a:spLocks noGrp="1" noChangeArrowheads="1"/>
          </p:cNvSpPr>
          <p:nvPr>
            <p:ph type="body" sz="half" idx="2"/>
          </p:nvPr>
        </p:nvSpPr>
        <p:spPr/>
        <p:txBody>
          <a:bodyPr/>
          <a:lstStyle/>
          <a:p>
            <a:pPr eaLnBrk="1" hangingPunct="1">
              <a:lnSpc>
                <a:spcPct val="90000"/>
              </a:lnSpc>
            </a:pPr>
            <a:r>
              <a:rPr lang="en-US" sz="2800" smtClean="0">
                <a:solidFill>
                  <a:srgbClr val="FFFF66"/>
                </a:solidFill>
                <a:latin typeface="Book Antiqua" pitchFamily="18" charset="0"/>
              </a:rPr>
              <a:t>Description</a:t>
            </a:r>
          </a:p>
          <a:p>
            <a:pPr eaLnBrk="1" hangingPunct="1">
              <a:lnSpc>
                <a:spcPct val="90000"/>
              </a:lnSpc>
            </a:pPr>
            <a:r>
              <a:rPr lang="en-US" sz="2800" smtClean="0">
                <a:solidFill>
                  <a:schemeClr val="bg1"/>
                </a:solidFill>
                <a:latin typeface="Book Antiqua" pitchFamily="18" charset="0"/>
              </a:rPr>
              <a:t>This text structure shows what an item or place is like</a:t>
            </a:r>
          </a:p>
          <a:p>
            <a:pPr eaLnBrk="1" hangingPunct="1">
              <a:lnSpc>
                <a:spcPct val="90000"/>
              </a:lnSpc>
            </a:pPr>
            <a:r>
              <a:rPr lang="en-US" sz="2800" smtClean="0">
                <a:solidFill>
                  <a:schemeClr val="bg1"/>
                </a:solidFill>
                <a:latin typeface="Book Antiqua" pitchFamily="18" charset="0"/>
              </a:rPr>
              <a:t>Transitions in this structure might include spatial words, such as </a:t>
            </a:r>
            <a:r>
              <a:rPr lang="en-US" sz="2800" i="1" smtClean="0">
                <a:solidFill>
                  <a:schemeClr val="bg1"/>
                </a:solidFill>
                <a:latin typeface="Book Antiqua" pitchFamily="18" charset="0"/>
              </a:rPr>
              <a:t>next to, on top of, beside,</a:t>
            </a:r>
            <a:r>
              <a:rPr lang="en-US" sz="2800" smtClean="0">
                <a:solidFill>
                  <a:schemeClr val="bg1"/>
                </a:solidFill>
                <a:latin typeface="Book Antiqua" pitchFamily="18" charset="0"/>
              </a:rPr>
              <a:t> and so forth</a:t>
            </a:r>
          </a:p>
        </p:txBody>
      </p:sp>
      <p:pic>
        <p:nvPicPr>
          <p:cNvPr id="19460" name="Picture 6" descr="C:\Program Files\Microsoft Office\Clipart\standard\stddir4\tr00387_.wmf"/>
          <p:cNvPicPr>
            <a:picLocks noChangeAspect="1" noChangeArrowheads="1"/>
          </p:cNvPicPr>
          <p:nvPr>
            <p:ph type="clipArt" sz="half" idx="1"/>
          </p:nvPr>
        </p:nvPicPr>
        <p:blipFill>
          <a:blip r:embed="rId2" cstate="print"/>
          <a:srcRect/>
          <a:stretch>
            <a:fillRect/>
          </a:stretch>
        </p:blipFill>
        <p:spPr>
          <a:xfrm>
            <a:off x="685800" y="2133600"/>
            <a:ext cx="3810000" cy="3810000"/>
          </a:xfr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Where things get tricky</a:t>
            </a:r>
          </a:p>
        </p:txBody>
      </p:sp>
      <p:sp>
        <p:nvSpPr>
          <p:cNvPr id="20483" name="Rectangle 3"/>
          <p:cNvSpPr>
            <a:spLocks noGrp="1" noChangeArrowheads="1"/>
          </p:cNvSpPr>
          <p:nvPr>
            <p:ph type="body" sz="half" idx="1"/>
          </p:nvPr>
        </p:nvSpPr>
        <p:spPr/>
        <p:txBody>
          <a:bodyPr/>
          <a:lstStyle/>
          <a:p>
            <a:pPr eaLnBrk="1" hangingPunct="1"/>
            <a:r>
              <a:rPr lang="en-US" sz="2800" smtClean="0">
                <a:solidFill>
                  <a:schemeClr val="bg1"/>
                </a:solidFill>
                <a:latin typeface="Book Antiqua" pitchFamily="18" charset="0"/>
              </a:rPr>
              <a:t>Some texts will categorize typical </a:t>
            </a:r>
            <a:r>
              <a:rPr lang="en-US" sz="2800" smtClean="0">
                <a:solidFill>
                  <a:schemeClr val="accent1"/>
                </a:solidFill>
                <a:latin typeface="Book Antiqua" pitchFamily="18" charset="0"/>
              </a:rPr>
              <a:t>main idea and detail</a:t>
            </a:r>
            <a:r>
              <a:rPr lang="en-US" sz="2800" smtClean="0">
                <a:solidFill>
                  <a:schemeClr val="bg1"/>
                </a:solidFill>
                <a:latin typeface="Book Antiqua" pitchFamily="18" charset="0"/>
              </a:rPr>
              <a:t> paragraphs as </a:t>
            </a:r>
            <a:r>
              <a:rPr lang="en-US" sz="2800" smtClean="0">
                <a:solidFill>
                  <a:srgbClr val="FFFF66"/>
                </a:solidFill>
                <a:latin typeface="Book Antiqua" pitchFamily="18" charset="0"/>
              </a:rPr>
              <a:t>description </a:t>
            </a:r>
          </a:p>
          <a:p>
            <a:pPr eaLnBrk="1" hangingPunct="1"/>
            <a:r>
              <a:rPr lang="en-US" sz="2800" smtClean="0">
                <a:solidFill>
                  <a:schemeClr val="bg1"/>
                </a:solidFill>
                <a:latin typeface="Book Antiqua" pitchFamily="18" charset="0"/>
              </a:rPr>
              <a:t>I find it’s easier to call them </a:t>
            </a:r>
            <a:r>
              <a:rPr lang="en-US" sz="2800" smtClean="0">
                <a:solidFill>
                  <a:srgbClr val="FFFF66"/>
                </a:solidFill>
                <a:latin typeface="Book Antiqua" pitchFamily="18" charset="0"/>
              </a:rPr>
              <a:t>main  idea and detail</a:t>
            </a:r>
            <a:r>
              <a:rPr lang="en-US" sz="2800" smtClean="0">
                <a:solidFill>
                  <a:schemeClr val="bg1"/>
                </a:solidFill>
                <a:latin typeface="Book Antiqua" pitchFamily="18" charset="0"/>
              </a:rPr>
              <a:t> with my students</a:t>
            </a:r>
          </a:p>
          <a:p>
            <a:pPr eaLnBrk="1" hangingPunct="1"/>
            <a:endParaRPr lang="en-US" sz="2800" smtClean="0">
              <a:solidFill>
                <a:schemeClr val="bg1"/>
              </a:solidFill>
              <a:latin typeface="Book Antiqua" pitchFamily="18" charset="0"/>
            </a:endParaRPr>
          </a:p>
          <a:p>
            <a:pPr eaLnBrk="1" hangingPunct="1"/>
            <a:endParaRPr lang="en-US" sz="2800" smtClean="0"/>
          </a:p>
        </p:txBody>
      </p:sp>
      <p:pic>
        <p:nvPicPr>
          <p:cNvPr id="20484" name="Picture 6" descr="C:\Program Files\Microsoft Office\Clipart\standard\stddir4\sy00600_.wmf"/>
          <p:cNvPicPr>
            <a:picLocks noChangeAspect="1" noChangeArrowheads="1"/>
          </p:cNvPicPr>
          <p:nvPr>
            <p:ph type="clipArt" sz="half" idx="2"/>
          </p:nvPr>
        </p:nvPicPr>
        <p:blipFill>
          <a:blip r:embed="rId2" cstate="print"/>
          <a:srcRect/>
          <a:stretch>
            <a:fillRect/>
          </a:stretch>
        </p:blipFill>
        <p:spPr>
          <a:xfrm>
            <a:off x="4648200" y="2982913"/>
            <a:ext cx="3810000" cy="2109787"/>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Overview</a:t>
            </a:r>
          </a:p>
        </p:txBody>
      </p:sp>
      <p:sp>
        <p:nvSpPr>
          <p:cNvPr id="3075" name="Rectangle 3"/>
          <p:cNvSpPr>
            <a:spLocks noGrp="1" noChangeArrowheads="1"/>
          </p:cNvSpPr>
          <p:nvPr>
            <p:ph type="body" idx="1"/>
          </p:nvPr>
        </p:nvSpPr>
        <p:spPr/>
        <p:txBody>
          <a:bodyPr/>
          <a:lstStyle/>
          <a:p>
            <a:pPr eaLnBrk="1" hangingPunct="1"/>
            <a:r>
              <a:rPr lang="en-US" smtClean="0">
                <a:solidFill>
                  <a:schemeClr val="bg1"/>
                </a:solidFill>
                <a:latin typeface="Book Antiqua" pitchFamily="18" charset="0"/>
              </a:rPr>
              <a:t>What is text structure?</a:t>
            </a:r>
          </a:p>
          <a:p>
            <a:pPr eaLnBrk="1" hangingPunct="1"/>
            <a:r>
              <a:rPr lang="en-US" smtClean="0">
                <a:solidFill>
                  <a:schemeClr val="bg1"/>
                </a:solidFill>
                <a:latin typeface="Book Antiqua" pitchFamily="18" charset="0"/>
              </a:rPr>
              <a:t>What are the common text structures?</a:t>
            </a:r>
          </a:p>
          <a:p>
            <a:pPr eaLnBrk="1" hangingPunct="1"/>
            <a:r>
              <a:rPr lang="en-US" smtClean="0">
                <a:solidFill>
                  <a:schemeClr val="bg1"/>
                </a:solidFill>
                <a:latin typeface="Book Antiqua" pitchFamily="18" charset="0"/>
              </a:rPr>
              <a:t>How does text structure help readers understand nonfiction?</a:t>
            </a:r>
          </a:p>
          <a:p>
            <a:pPr eaLnBrk="1" hangingPunct="1"/>
            <a:r>
              <a:rPr lang="en-US" smtClean="0">
                <a:solidFill>
                  <a:schemeClr val="bg1"/>
                </a:solidFill>
                <a:latin typeface="Book Antiqua" pitchFamily="18" charset="0"/>
              </a:rPr>
              <a:t>Suggestions for teaching text structure</a:t>
            </a:r>
          </a:p>
          <a:p>
            <a:pPr eaLnBrk="1" hangingPunct="1"/>
            <a:r>
              <a:rPr lang="en-US" smtClean="0">
                <a:solidFill>
                  <a:schemeClr val="bg1"/>
                </a:solidFill>
                <a:latin typeface="Book Antiqua" pitchFamily="18" charset="0"/>
              </a:rPr>
              <a:t>Where do I find texts?</a:t>
            </a:r>
          </a:p>
          <a:p>
            <a:pPr eaLnBrk="1" hangingPunct="1"/>
            <a:r>
              <a:rPr lang="en-US" smtClean="0">
                <a:solidFill>
                  <a:schemeClr val="bg1"/>
                </a:solidFill>
                <a:latin typeface="Book Antiqua" pitchFamily="18" charset="0"/>
              </a:rPr>
              <a:t>References and resources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Where things get tricky</a:t>
            </a:r>
          </a:p>
        </p:txBody>
      </p:sp>
      <p:sp>
        <p:nvSpPr>
          <p:cNvPr id="21507" name="Rectangle 4"/>
          <p:cNvSpPr>
            <a:spLocks noGrp="1" noChangeArrowheads="1"/>
          </p:cNvSpPr>
          <p:nvPr>
            <p:ph type="body" sz="half" idx="2"/>
          </p:nvPr>
        </p:nvSpPr>
        <p:spPr/>
        <p:txBody>
          <a:bodyPr/>
          <a:lstStyle/>
          <a:p>
            <a:pPr eaLnBrk="1" hangingPunct="1"/>
            <a:r>
              <a:rPr lang="en-US" sz="2800" smtClean="0">
                <a:solidFill>
                  <a:schemeClr val="accent1"/>
                </a:solidFill>
                <a:latin typeface="Book Antiqua" pitchFamily="18" charset="0"/>
              </a:rPr>
              <a:t>Main idea and detail</a:t>
            </a:r>
          </a:p>
          <a:p>
            <a:pPr eaLnBrk="1" hangingPunct="1"/>
            <a:r>
              <a:rPr lang="en-US" sz="2800" smtClean="0">
                <a:solidFill>
                  <a:schemeClr val="bg1"/>
                </a:solidFill>
                <a:latin typeface="Book Antiqua" pitchFamily="18" charset="0"/>
              </a:rPr>
              <a:t>Some texts will also refer to these paragraphs as </a:t>
            </a:r>
            <a:r>
              <a:rPr lang="en-US" sz="2800" i="1" smtClean="0">
                <a:solidFill>
                  <a:schemeClr val="bg1"/>
                </a:solidFill>
                <a:latin typeface="Book Antiqua" pitchFamily="18" charset="0"/>
              </a:rPr>
              <a:t>statement and support</a:t>
            </a:r>
          </a:p>
          <a:p>
            <a:pPr eaLnBrk="1" hangingPunct="1"/>
            <a:r>
              <a:rPr lang="en-US" sz="2800" smtClean="0">
                <a:solidFill>
                  <a:schemeClr val="bg1"/>
                </a:solidFill>
                <a:latin typeface="Book Antiqua" pitchFamily="18" charset="0"/>
              </a:rPr>
              <a:t>This kind of text makes a statement, and then uses details to support it</a:t>
            </a:r>
          </a:p>
        </p:txBody>
      </p:sp>
      <p:pic>
        <p:nvPicPr>
          <p:cNvPr id="21508" name="Picture 6" descr="C:\Program Files\Microsoft Office\Clipart\Pub60Cor\bl00098_.wmf"/>
          <p:cNvPicPr>
            <a:picLocks noChangeAspect="1" noChangeArrowheads="1"/>
          </p:cNvPicPr>
          <p:nvPr>
            <p:ph type="clipArt" sz="half" idx="1"/>
          </p:nvPr>
        </p:nvPicPr>
        <p:blipFill>
          <a:blip r:embed="rId2" cstate="print"/>
          <a:srcRect/>
          <a:stretch>
            <a:fillRect/>
          </a:stretch>
        </p:blipFill>
        <p:spPr>
          <a:xfrm>
            <a:off x="685800" y="2568575"/>
            <a:ext cx="3810000" cy="2940050"/>
          </a:xfr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Where things get tricky</a:t>
            </a:r>
          </a:p>
        </p:txBody>
      </p:sp>
      <p:sp>
        <p:nvSpPr>
          <p:cNvPr id="22531" name="Rectangle 3"/>
          <p:cNvSpPr>
            <a:spLocks noGrp="1" noChangeArrowheads="1"/>
          </p:cNvSpPr>
          <p:nvPr>
            <p:ph type="body" sz="half" idx="2"/>
          </p:nvPr>
        </p:nvSpPr>
        <p:spPr/>
        <p:txBody>
          <a:bodyPr/>
          <a:lstStyle/>
          <a:p>
            <a:pPr eaLnBrk="1" hangingPunct="1"/>
            <a:r>
              <a:rPr lang="en-US" sz="2800" smtClean="0">
                <a:solidFill>
                  <a:schemeClr val="accent1"/>
                </a:solidFill>
                <a:latin typeface="Book Antiqua" pitchFamily="18" charset="0"/>
              </a:rPr>
              <a:t>Main idea and detail</a:t>
            </a:r>
          </a:p>
          <a:p>
            <a:pPr eaLnBrk="1" hangingPunct="1"/>
            <a:r>
              <a:rPr lang="en-US" sz="2800" smtClean="0">
                <a:solidFill>
                  <a:schemeClr val="bg1"/>
                </a:solidFill>
                <a:latin typeface="Book Antiqua" pitchFamily="18" charset="0"/>
              </a:rPr>
              <a:t>Transition words include </a:t>
            </a:r>
            <a:r>
              <a:rPr lang="en-US" sz="2800" i="1" smtClean="0">
                <a:solidFill>
                  <a:schemeClr val="bg1"/>
                </a:solidFill>
                <a:latin typeface="Book Antiqua" pitchFamily="18" charset="0"/>
              </a:rPr>
              <a:t>for example, also, one reason</a:t>
            </a:r>
            <a:r>
              <a:rPr lang="en-US" sz="2800" smtClean="0">
                <a:solidFill>
                  <a:schemeClr val="bg1"/>
                </a:solidFill>
                <a:latin typeface="Book Antiqua" pitchFamily="18" charset="0"/>
              </a:rPr>
              <a:t>, and </a:t>
            </a:r>
            <a:r>
              <a:rPr lang="en-US" sz="2800" i="1" smtClean="0">
                <a:solidFill>
                  <a:schemeClr val="bg1"/>
                </a:solidFill>
                <a:latin typeface="Book Antiqua" pitchFamily="18" charset="0"/>
              </a:rPr>
              <a:t>another reason</a:t>
            </a:r>
          </a:p>
          <a:p>
            <a:pPr eaLnBrk="1" hangingPunct="1"/>
            <a:r>
              <a:rPr lang="en-US" sz="2800" smtClean="0">
                <a:solidFill>
                  <a:schemeClr val="bg1"/>
                </a:solidFill>
                <a:latin typeface="Book Antiqua" pitchFamily="18" charset="0"/>
              </a:rPr>
              <a:t>This is the typical paragraph structure that’s often taught in elementary school</a:t>
            </a:r>
          </a:p>
        </p:txBody>
      </p:sp>
      <p:pic>
        <p:nvPicPr>
          <p:cNvPr id="22532" name="Picture 4" descr="C:\Program Files\Microsoft Office\Clipart\Pub60Cor\bl00098_.wmf"/>
          <p:cNvPicPr>
            <a:picLocks noChangeAspect="1" noChangeArrowheads="1"/>
          </p:cNvPicPr>
          <p:nvPr>
            <p:ph type="clipArt" sz="half" idx="1"/>
          </p:nvPr>
        </p:nvPicPr>
        <p:blipFill>
          <a:blip r:embed="rId2" cstate="print"/>
          <a:srcRect/>
          <a:stretch>
            <a:fillRect/>
          </a:stretch>
        </p:blipFill>
        <p:spPr>
          <a:xfrm>
            <a:off x="685800" y="2568575"/>
            <a:ext cx="3810000" cy="2940050"/>
          </a:xfr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How does text structure help readers?</a:t>
            </a:r>
          </a:p>
        </p:txBody>
      </p:sp>
      <p:sp>
        <p:nvSpPr>
          <p:cNvPr id="23555" name="Rectangle 3"/>
          <p:cNvSpPr>
            <a:spLocks noGrp="1" noChangeArrowheads="1"/>
          </p:cNvSpPr>
          <p:nvPr>
            <p:ph type="body" sz="half" idx="1"/>
          </p:nvPr>
        </p:nvSpPr>
        <p:spPr/>
        <p:txBody>
          <a:bodyPr/>
          <a:lstStyle/>
          <a:p>
            <a:pPr eaLnBrk="1" hangingPunct="1"/>
            <a:r>
              <a:rPr lang="en-US" sz="2800" smtClean="0">
                <a:solidFill>
                  <a:schemeClr val="bg1"/>
                </a:solidFill>
                <a:latin typeface="Book Antiqua" pitchFamily="18" charset="0"/>
              </a:rPr>
              <a:t>Why bother with text structure?</a:t>
            </a:r>
          </a:p>
          <a:p>
            <a:pPr eaLnBrk="1" hangingPunct="1"/>
            <a:r>
              <a:rPr lang="en-US" sz="2800" smtClean="0">
                <a:solidFill>
                  <a:schemeClr val="bg1"/>
                </a:solidFill>
                <a:latin typeface="Book Antiqua" pitchFamily="18" charset="0"/>
              </a:rPr>
              <a:t>As it turns out, a knowledge of text structure can be very helpful for readers</a:t>
            </a:r>
          </a:p>
        </p:txBody>
      </p:sp>
      <p:pic>
        <p:nvPicPr>
          <p:cNvPr id="23556" name="Picture 6" descr="C:\Program Files\Microsoft Office\Clipart\Pub60Cor\pe00014_.wmf"/>
          <p:cNvPicPr>
            <a:picLocks noChangeAspect="1" noChangeArrowheads="1"/>
          </p:cNvPicPr>
          <p:nvPr>
            <p:ph type="clipArt" sz="half" idx="2"/>
          </p:nvPr>
        </p:nvPicPr>
        <p:blipFill>
          <a:blip r:embed="rId2" cstate="print"/>
          <a:srcRect/>
          <a:stretch>
            <a:fillRect/>
          </a:stretch>
        </p:blipFill>
        <p:spPr>
          <a:xfrm>
            <a:off x="4648200" y="2740025"/>
            <a:ext cx="3810000" cy="2597150"/>
          </a:xfr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How does text structure help readers?</a:t>
            </a:r>
          </a:p>
        </p:txBody>
      </p:sp>
      <p:sp>
        <p:nvSpPr>
          <p:cNvPr id="24579" name="Rectangle 4"/>
          <p:cNvSpPr>
            <a:spLocks noGrp="1" noChangeArrowheads="1"/>
          </p:cNvSpPr>
          <p:nvPr>
            <p:ph type="body" sz="half" idx="2"/>
          </p:nvPr>
        </p:nvSpPr>
        <p:spPr/>
        <p:txBody>
          <a:bodyPr/>
          <a:lstStyle/>
          <a:p>
            <a:pPr eaLnBrk="1" hangingPunct="1"/>
            <a:r>
              <a:rPr lang="en-US" sz="2800" smtClean="0">
                <a:solidFill>
                  <a:schemeClr val="bg1"/>
                </a:solidFill>
              </a:rPr>
              <a:t>When readers do not have a strong knowledge of the topic of a text, they depend more on the structure (Cataldo and Oakhill)</a:t>
            </a:r>
          </a:p>
          <a:p>
            <a:pPr eaLnBrk="1" hangingPunct="1"/>
            <a:r>
              <a:rPr lang="en-US" sz="2800" smtClean="0">
                <a:solidFill>
                  <a:schemeClr val="bg1"/>
                </a:solidFill>
              </a:rPr>
              <a:t>A well-written text guides the reader through the content</a:t>
            </a:r>
          </a:p>
        </p:txBody>
      </p:sp>
      <p:pic>
        <p:nvPicPr>
          <p:cNvPr id="24580" name="Picture 6" descr="C:\Program Files\Microsoft Office\Clipart\Pub60Cor\ed00172_.wmf"/>
          <p:cNvPicPr>
            <a:picLocks noChangeAspect="1" noChangeArrowheads="1"/>
          </p:cNvPicPr>
          <p:nvPr>
            <p:ph type="clipArt" sz="half" idx="1"/>
          </p:nvPr>
        </p:nvPicPr>
        <p:blipFill>
          <a:blip r:embed="rId2" cstate="print"/>
          <a:srcRect/>
          <a:stretch>
            <a:fillRect/>
          </a:stretch>
        </p:blipFill>
        <p:spPr>
          <a:xfrm>
            <a:off x="685800" y="2674938"/>
            <a:ext cx="3810000" cy="2727325"/>
          </a:xfr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How does text structure help readers?</a:t>
            </a:r>
          </a:p>
        </p:txBody>
      </p:sp>
      <p:sp>
        <p:nvSpPr>
          <p:cNvPr id="25603" name="Rectangle 3"/>
          <p:cNvSpPr>
            <a:spLocks noGrp="1" noChangeArrowheads="1"/>
          </p:cNvSpPr>
          <p:nvPr>
            <p:ph type="body" sz="half" idx="2"/>
          </p:nvPr>
        </p:nvSpPr>
        <p:spPr/>
        <p:txBody>
          <a:bodyPr/>
          <a:lstStyle/>
          <a:p>
            <a:pPr eaLnBrk="1" hangingPunct="1"/>
            <a:r>
              <a:rPr lang="en-US" sz="2800" smtClean="0">
                <a:solidFill>
                  <a:schemeClr val="bg1"/>
                </a:solidFill>
                <a:latin typeface="Book Antiqua" pitchFamily="18" charset="0"/>
              </a:rPr>
              <a:t>Research shows that efficient searchers use the structure of the text to help them find specific information</a:t>
            </a:r>
          </a:p>
        </p:txBody>
      </p:sp>
      <p:pic>
        <p:nvPicPr>
          <p:cNvPr id="25604" name="Picture 4" descr="C:\Program Files\Microsoft Office\Clipart\Pub60Cor\ed00172_.wmf"/>
          <p:cNvPicPr>
            <a:picLocks noChangeAspect="1" noChangeArrowheads="1"/>
          </p:cNvPicPr>
          <p:nvPr>
            <p:ph type="clipArt" sz="half" idx="1"/>
          </p:nvPr>
        </p:nvPicPr>
        <p:blipFill>
          <a:blip r:embed="rId2" cstate="print"/>
          <a:srcRect/>
          <a:stretch>
            <a:fillRect/>
          </a:stretch>
        </p:blipFill>
        <p:spPr>
          <a:xfrm>
            <a:off x="685800" y="2674938"/>
            <a:ext cx="3810000" cy="2727325"/>
          </a:xfr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How does text structure help readers?</a:t>
            </a:r>
          </a:p>
        </p:txBody>
      </p:sp>
      <p:sp>
        <p:nvSpPr>
          <p:cNvPr id="26627" name="Rectangle 3"/>
          <p:cNvSpPr>
            <a:spLocks noGrp="1" noChangeArrowheads="1"/>
          </p:cNvSpPr>
          <p:nvPr>
            <p:ph type="body" sz="half" idx="2"/>
          </p:nvPr>
        </p:nvSpPr>
        <p:spPr/>
        <p:txBody>
          <a:bodyPr/>
          <a:lstStyle/>
          <a:p>
            <a:pPr eaLnBrk="1" hangingPunct="1">
              <a:lnSpc>
                <a:spcPct val="90000"/>
              </a:lnSpc>
            </a:pPr>
            <a:r>
              <a:rPr lang="en-US" sz="2400" smtClean="0">
                <a:solidFill>
                  <a:schemeClr val="bg1"/>
                </a:solidFill>
                <a:latin typeface="Book Antiqua" pitchFamily="18" charset="0"/>
              </a:rPr>
              <a:t>The structure of a text can help readers find answers to questions, as well</a:t>
            </a:r>
          </a:p>
          <a:p>
            <a:pPr eaLnBrk="1" hangingPunct="1">
              <a:lnSpc>
                <a:spcPct val="90000"/>
              </a:lnSpc>
            </a:pPr>
            <a:r>
              <a:rPr lang="en-US" sz="2400" smtClean="0">
                <a:solidFill>
                  <a:schemeClr val="bg1"/>
                </a:solidFill>
                <a:latin typeface="Book Antiqua" pitchFamily="18" charset="0"/>
              </a:rPr>
              <a:t>For example, knowing that </a:t>
            </a:r>
            <a:r>
              <a:rPr lang="en-US" sz="2400" i="1" smtClean="0">
                <a:solidFill>
                  <a:schemeClr val="bg1"/>
                </a:solidFill>
                <a:latin typeface="Book Antiqua" pitchFamily="18" charset="0"/>
              </a:rPr>
              <a:t>causes</a:t>
            </a:r>
            <a:r>
              <a:rPr lang="en-US" sz="2400" smtClean="0">
                <a:solidFill>
                  <a:schemeClr val="bg1"/>
                </a:solidFill>
                <a:latin typeface="Book Antiqua" pitchFamily="18" charset="0"/>
              </a:rPr>
              <a:t> come before </a:t>
            </a:r>
            <a:r>
              <a:rPr lang="en-US" sz="2400" i="1" smtClean="0">
                <a:solidFill>
                  <a:schemeClr val="bg1"/>
                </a:solidFill>
                <a:latin typeface="Book Antiqua" pitchFamily="18" charset="0"/>
              </a:rPr>
              <a:t>effects</a:t>
            </a:r>
            <a:r>
              <a:rPr lang="en-US" sz="2400" smtClean="0">
                <a:solidFill>
                  <a:schemeClr val="bg1"/>
                </a:solidFill>
                <a:latin typeface="Book Antiqua" pitchFamily="18" charset="0"/>
              </a:rPr>
              <a:t> can help students to narrow their search as they’re trying to find the answer to a question</a:t>
            </a:r>
          </a:p>
        </p:txBody>
      </p:sp>
      <p:pic>
        <p:nvPicPr>
          <p:cNvPr id="26628" name="Picture 4" descr="C:\Program Files\Microsoft Office\Clipart\Pub60Cor\ed00172_.wmf"/>
          <p:cNvPicPr>
            <a:picLocks noChangeAspect="1" noChangeArrowheads="1"/>
          </p:cNvPicPr>
          <p:nvPr>
            <p:ph type="clipArt" sz="half" idx="1"/>
          </p:nvPr>
        </p:nvPicPr>
        <p:blipFill>
          <a:blip r:embed="rId2" cstate="print"/>
          <a:srcRect/>
          <a:stretch>
            <a:fillRect/>
          </a:stretch>
        </p:blipFill>
        <p:spPr>
          <a:xfrm>
            <a:off x="685800" y="2674938"/>
            <a:ext cx="3810000" cy="2727325"/>
          </a:xfr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How does text structure help readers?</a:t>
            </a:r>
          </a:p>
        </p:txBody>
      </p:sp>
      <p:sp>
        <p:nvSpPr>
          <p:cNvPr id="27651" name="Rectangle 1027"/>
          <p:cNvSpPr>
            <a:spLocks noGrp="1" noChangeArrowheads="1"/>
          </p:cNvSpPr>
          <p:nvPr>
            <p:ph type="body" sz="half" idx="2"/>
          </p:nvPr>
        </p:nvSpPr>
        <p:spPr/>
        <p:txBody>
          <a:bodyPr/>
          <a:lstStyle/>
          <a:p>
            <a:pPr eaLnBrk="1" hangingPunct="1"/>
            <a:r>
              <a:rPr lang="en-US" sz="2800" smtClean="0">
                <a:solidFill>
                  <a:schemeClr val="bg1"/>
                </a:solidFill>
                <a:latin typeface="Book Antiqua" pitchFamily="18" charset="0"/>
              </a:rPr>
              <a:t>Text structure is also an important component to summarizing</a:t>
            </a:r>
          </a:p>
          <a:p>
            <a:pPr eaLnBrk="1" hangingPunct="1"/>
            <a:r>
              <a:rPr lang="en-US" sz="2800" smtClean="0">
                <a:solidFill>
                  <a:schemeClr val="bg1"/>
                </a:solidFill>
                <a:latin typeface="Book Antiqua" pitchFamily="18" charset="0"/>
              </a:rPr>
              <a:t>When readers summarize, they need to reflect the text structure in the summary</a:t>
            </a:r>
          </a:p>
        </p:txBody>
      </p:sp>
      <p:pic>
        <p:nvPicPr>
          <p:cNvPr id="27652" name="Picture 1028" descr="C:\Program Files\Microsoft Office\Clipart\Pub60Cor\ed00172_.wmf"/>
          <p:cNvPicPr>
            <a:picLocks noChangeAspect="1" noChangeArrowheads="1"/>
          </p:cNvPicPr>
          <p:nvPr>
            <p:ph type="clipArt" sz="half" idx="1"/>
          </p:nvPr>
        </p:nvPicPr>
        <p:blipFill>
          <a:blip r:embed="rId2" cstate="print"/>
          <a:srcRect/>
          <a:stretch>
            <a:fillRect/>
          </a:stretch>
        </p:blipFill>
        <p:spPr>
          <a:xfrm>
            <a:off x="685800" y="2674938"/>
            <a:ext cx="3810000" cy="2727325"/>
          </a:xfr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Suggestions for teaching text structure</a:t>
            </a:r>
          </a:p>
        </p:txBody>
      </p:sp>
      <p:sp>
        <p:nvSpPr>
          <p:cNvPr id="26627" name="Rectangle 3"/>
          <p:cNvSpPr>
            <a:spLocks noGrp="1" noChangeArrowheads="1"/>
          </p:cNvSpPr>
          <p:nvPr>
            <p:ph type="body" sz="half" idx="1"/>
          </p:nvPr>
        </p:nvSpPr>
        <p:spPr/>
        <p:txBody>
          <a:bodyPr/>
          <a:lstStyle/>
          <a:p>
            <a:pPr eaLnBrk="1" hangingPunct="1">
              <a:lnSpc>
                <a:spcPct val="90000"/>
              </a:lnSpc>
            </a:pPr>
            <a:r>
              <a:rPr lang="en-US" sz="2800" smtClean="0">
                <a:solidFill>
                  <a:schemeClr val="bg1"/>
                </a:solidFill>
                <a:latin typeface="Book Antiqua" pitchFamily="18" charset="0"/>
              </a:rPr>
              <a:t>First, don’t be discouraged if your students don’t understand at first</a:t>
            </a:r>
          </a:p>
          <a:p>
            <a:pPr eaLnBrk="1" hangingPunct="1">
              <a:lnSpc>
                <a:spcPct val="90000"/>
              </a:lnSpc>
            </a:pPr>
            <a:r>
              <a:rPr lang="en-US" sz="2800" smtClean="0">
                <a:solidFill>
                  <a:schemeClr val="bg1"/>
                </a:solidFill>
                <a:latin typeface="Book Antiqua" pitchFamily="18" charset="0"/>
              </a:rPr>
              <a:t>Text structure is a big concept </a:t>
            </a:r>
          </a:p>
          <a:p>
            <a:pPr eaLnBrk="1" hangingPunct="1">
              <a:lnSpc>
                <a:spcPct val="90000"/>
              </a:lnSpc>
            </a:pPr>
            <a:r>
              <a:rPr lang="en-US" sz="2800" smtClean="0">
                <a:solidFill>
                  <a:schemeClr val="bg1"/>
                </a:solidFill>
                <a:latin typeface="Book Antiqua" pitchFamily="18" charset="0"/>
              </a:rPr>
              <a:t>Be prepared to spend serious time working with this idea</a:t>
            </a:r>
          </a:p>
        </p:txBody>
      </p:sp>
      <p:pic>
        <p:nvPicPr>
          <p:cNvPr id="28676" name="Picture 9" descr="C:\Program Files\Microsoft Office\Clipart\standard\stddir2\bs00256_.wmf"/>
          <p:cNvPicPr>
            <a:picLocks noChangeAspect="1" noChangeArrowheads="1"/>
          </p:cNvPicPr>
          <p:nvPr>
            <p:ph type="clipArt" sz="half" idx="2"/>
          </p:nvPr>
        </p:nvPicPr>
        <p:blipFill>
          <a:blip r:embed="rId2" cstate="print"/>
          <a:srcRect/>
          <a:stretch>
            <a:fillRect/>
          </a:stretch>
        </p:blipFill>
        <p:spPr>
          <a:xfrm>
            <a:off x="4648200" y="2125663"/>
            <a:ext cx="3810000" cy="38258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6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Suggestions for teaching text structure</a:t>
            </a:r>
          </a:p>
        </p:txBody>
      </p:sp>
      <p:sp>
        <p:nvSpPr>
          <p:cNvPr id="29699" name="Rectangle 4"/>
          <p:cNvSpPr>
            <a:spLocks noGrp="1" noChangeArrowheads="1"/>
          </p:cNvSpPr>
          <p:nvPr>
            <p:ph type="body" sz="half" idx="2"/>
          </p:nvPr>
        </p:nvSpPr>
        <p:spPr/>
        <p:txBody>
          <a:bodyPr/>
          <a:lstStyle/>
          <a:p>
            <a:pPr eaLnBrk="1" hangingPunct="1"/>
            <a:r>
              <a:rPr lang="en-US" sz="2400" smtClean="0">
                <a:solidFill>
                  <a:schemeClr val="bg1"/>
                </a:solidFill>
                <a:latin typeface="Book Antiqua" pitchFamily="18" charset="0"/>
              </a:rPr>
              <a:t>If you are working with students in grades 3-5, be certain that they understand the word “structure”</a:t>
            </a:r>
          </a:p>
          <a:p>
            <a:pPr eaLnBrk="1" hangingPunct="1"/>
            <a:r>
              <a:rPr lang="en-US" sz="2400" smtClean="0">
                <a:solidFill>
                  <a:schemeClr val="bg1"/>
                </a:solidFill>
                <a:latin typeface="Book Antiqua" pitchFamily="18" charset="0"/>
              </a:rPr>
              <a:t>Without knowing this word, the metaphor of “text structure” will be meaningless</a:t>
            </a:r>
          </a:p>
        </p:txBody>
      </p:sp>
      <p:pic>
        <p:nvPicPr>
          <p:cNvPr id="29700" name="Picture 6" descr="C:\Program Files\Microsoft Office\Clipart\standard\stddir1\bd04879_.wmf"/>
          <p:cNvPicPr>
            <a:picLocks noChangeAspect="1" noChangeArrowheads="1"/>
          </p:cNvPicPr>
          <p:nvPr>
            <p:ph type="clipArt" sz="half" idx="1"/>
          </p:nvPr>
        </p:nvPicPr>
        <p:blipFill>
          <a:blip r:embed="rId2" cstate="print"/>
          <a:srcRect/>
          <a:stretch>
            <a:fillRect/>
          </a:stretch>
        </p:blipFill>
        <p:spPr>
          <a:xfrm>
            <a:off x="685800" y="2152650"/>
            <a:ext cx="3810000" cy="3771900"/>
          </a:xfr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Suggestions for teaching text structure</a:t>
            </a:r>
          </a:p>
        </p:txBody>
      </p:sp>
      <p:sp>
        <p:nvSpPr>
          <p:cNvPr id="30723" name="Rectangle 1027"/>
          <p:cNvSpPr>
            <a:spLocks noGrp="1" noChangeArrowheads="1"/>
          </p:cNvSpPr>
          <p:nvPr>
            <p:ph type="body" sz="half" idx="2"/>
          </p:nvPr>
        </p:nvSpPr>
        <p:spPr/>
        <p:txBody>
          <a:bodyPr/>
          <a:lstStyle/>
          <a:p>
            <a:pPr eaLnBrk="1" hangingPunct="1"/>
            <a:r>
              <a:rPr lang="en-US" sz="2800" smtClean="0">
                <a:solidFill>
                  <a:schemeClr val="bg1"/>
                </a:solidFill>
                <a:latin typeface="Book Antiqua" pitchFamily="18" charset="0"/>
              </a:rPr>
              <a:t>The picture book </a:t>
            </a:r>
            <a:r>
              <a:rPr lang="en-US" sz="2800" i="1" smtClean="0">
                <a:solidFill>
                  <a:schemeClr val="bg1"/>
                </a:solidFill>
                <a:latin typeface="Book Antiqua" pitchFamily="18" charset="0"/>
              </a:rPr>
              <a:t>Word Builder</a:t>
            </a:r>
            <a:r>
              <a:rPr lang="en-US" sz="2800" smtClean="0">
                <a:solidFill>
                  <a:schemeClr val="bg1"/>
                </a:solidFill>
                <a:latin typeface="Book Antiqua" pitchFamily="18" charset="0"/>
              </a:rPr>
              <a:t> by Ann Whitford Paul is a great resource to reinforce the concept that authors “build” with words</a:t>
            </a:r>
          </a:p>
        </p:txBody>
      </p:sp>
      <p:pic>
        <p:nvPicPr>
          <p:cNvPr id="30724" name="Picture 1028" descr="C:\Program Files\Microsoft Office\Clipart\standard\stddir1\bd04879_.wmf"/>
          <p:cNvPicPr>
            <a:picLocks noChangeAspect="1" noChangeArrowheads="1"/>
          </p:cNvPicPr>
          <p:nvPr>
            <p:ph type="clipArt" sz="half" idx="1"/>
          </p:nvPr>
        </p:nvPicPr>
        <p:blipFill>
          <a:blip r:embed="rId2" cstate="print"/>
          <a:srcRect/>
          <a:stretch>
            <a:fillRect/>
          </a:stretch>
        </p:blipFill>
        <p:spPr>
          <a:xfrm>
            <a:off x="685800" y="2152650"/>
            <a:ext cx="3810000" cy="3771900"/>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What is text structure?</a:t>
            </a:r>
          </a:p>
        </p:txBody>
      </p:sp>
      <p:sp>
        <p:nvSpPr>
          <p:cNvPr id="4099" name="Rectangle 3"/>
          <p:cNvSpPr>
            <a:spLocks noGrp="1" noChangeArrowheads="1"/>
          </p:cNvSpPr>
          <p:nvPr>
            <p:ph type="body" sz="half" idx="1"/>
          </p:nvPr>
        </p:nvSpPr>
        <p:spPr>
          <a:xfrm>
            <a:off x="685800" y="1981200"/>
            <a:ext cx="4495800" cy="4114800"/>
          </a:xfrm>
        </p:spPr>
        <p:txBody>
          <a:bodyPr/>
          <a:lstStyle/>
          <a:p>
            <a:pPr eaLnBrk="1" hangingPunct="1"/>
            <a:r>
              <a:rPr lang="en-US" sz="2800" smtClean="0">
                <a:solidFill>
                  <a:schemeClr val="bg1"/>
                </a:solidFill>
                <a:latin typeface="Book Antiqua" pitchFamily="18" charset="0"/>
              </a:rPr>
              <a:t>Text structure refers to the internal organization of a text</a:t>
            </a:r>
          </a:p>
          <a:p>
            <a:pPr eaLnBrk="1" hangingPunct="1"/>
            <a:r>
              <a:rPr lang="en-US" sz="2800" smtClean="0">
                <a:solidFill>
                  <a:schemeClr val="bg1"/>
                </a:solidFill>
                <a:latin typeface="Book Antiqua" pitchFamily="18" charset="0"/>
              </a:rPr>
              <a:t>As authors write a text to communicate an idea, they will use a structure that goes along with the idea (Meyer 1985)</a:t>
            </a:r>
          </a:p>
        </p:txBody>
      </p:sp>
      <p:pic>
        <p:nvPicPr>
          <p:cNvPr id="4100" name="Picture 6" descr="C:\Program Files\Microsoft Office\Clipart\standard\stddir1\bd07204_.wmf"/>
          <p:cNvPicPr>
            <a:picLocks noChangeAspect="1" noChangeArrowheads="1"/>
          </p:cNvPicPr>
          <p:nvPr>
            <p:ph type="clipArt" sz="half" idx="2"/>
          </p:nvPr>
        </p:nvPicPr>
        <p:blipFill>
          <a:blip r:embed="rId2" cstate="print"/>
          <a:srcRect/>
          <a:stretch>
            <a:fillRect/>
          </a:stretch>
        </p:blipFill>
        <p:spPr>
          <a:xfrm>
            <a:off x="5562600" y="2827338"/>
            <a:ext cx="2895600" cy="188912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Suggestions for teaching text structure</a:t>
            </a:r>
          </a:p>
        </p:txBody>
      </p:sp>
      <p:sp>
        <p:nvSpPr>
          <p:cNvPr id="31747" name="Rectangle 3"/>
          <p:cNvSpPr>
            <a:spLocks noGrp="1" noChangeArrowheads="1"/>
          </p:cNvSpPr>
          <p:nvPr>
            <p:ph type="body" sz="half" idx="2"/>
          </p:nvPr>
        </p:nvSpPr>
        <p:spPr/>
        <p:txBody>
          <a:bodyPr/>
          <a:lstStyle/>
          <a:p>
            <a:pPr eaLnBrk="1" hangingPunct="1">
              <a:lnSpc>
                <a:spcPct val="90000"/>
              </a:lnSpc>
            </a:pPr>
            <a:r>
              <a:rPr lang="en-US" sz="2400" smtClean="0">
                <a:solidFill>
                  <a:schemeClr val="bg1"/>
                </a:solidFill>
                <a:latin typeface="Book Antiqua" pitchFamily="18" charset="0"/>
              </a:rPr>
              <a:t>It’s also important to make sure that students understand the thinking behind the structures, especially cause and effect and compare and contrast</a:t>
            </a:r>
          </a:p>
          <a:p>
            <a:pPr eaLnBrk="1" hangingPunct="1">
              <a:lnSpc>
                <a:spcPct val="90000"/>
              </a:lnSpc>
            </a:pPr>
            <a:r>
              <a:rPr lang="en-US" sz="2400" smtClean="0">
                <a:solidFill>
                  <a:schemeClr val="bg1"/>
                </a:solidFill>
                <a:latin typeface="Book Antiqua" pitchFamily="18" charset="0"/>
              </a:rPr>
              <a:t>It can help to work with this kind of thinking using clear, concrete examples from students’ lives</a:t>
            </a:r>
          </a:p>
        </p:txBody>
      </p:sp>
      <p:pic>
        <p:nvPicPr>
          <p:cNvPr id="31748" name="Picture 4" descr="C:\Program Files\Microsoft Office\Clipart\standard\stddir1\bd04879_.wmf"/>
          <p:cNvPicPr>
            <a:picLocks noChangeAspect="1" noChangeArrowheads="1"/>
          </p:cNvPicPr>
          <p:nvPr>
            <p:ph type="clipArt" sz="half" idx="1"/>
          </p:nvPr>
        </p:nvPicPr>
        <p:blipFill>
          <a:blip r:embed="rId2" cstate="print"/>
          <a:srcRect/>
          <a:stretch>
            <a:fillRect/>
          </a:stretch>
        </p:blipFill>
        <p:spPr>
          <a:xfrm>
            <a:off x="685800" y="2152650"/>
            <a:ext cx="3810000" cy="3771900"/>
          </a:xfr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Suggestions for teaching text structure</a:t>
            </a:r>
          </a:p>
        </p:txBody>
      </p:sp>
      <p:sp>
        <p:nvSpPr>
          <p:cNvPr id="32771" name="Rectangle 3"/>
          <p:cNvSpPr>
            <a:spLocks noGrp="1" noChangeArrowheads="1"/>
          </p:cNvSpPr>
          <p:nvPr>
            <p:ph type="body" sz="half" idx="2"/>
          </p:nvPr>
        </p:nvSpPr>
        <p:spPr/>
        <p:txBody>
          <a:bodyPr/>
          <a:lstStyle/>
          <a:p>
            <a:pPr eaLnBrk="1" hangingPunct="1"/>
            <a:r>
              <a:rPr lang="en-US" sz="2400" smtClean="0">
                <a:solidFill>
                  <a:schemeClr val="bg1"/>
                </a:solidFill>
                <a:latin typeface="Book Antiqua" pitchFamily="18" charset="0"/>
              </a:rPr>
              <a:t>For example, students understand cause and effect very well when we connect it to student behavior!</a:t>
            </a:r>
          </a:p>
          <a:p>
            <a:pPr eaLnBrk="1" hangingPunct="1"/>
            <a:r>
              <a:rPr lang="en-US" sz="2400" smtClean="0">
                <a:solidFill>
                  <a:schemeClr val="bg1"/>
                </a:solidFill>
                <a:latin typeface="Book Antiqua" pitchFamily="18" charset="0"/>
              </a:rPr>
              <a:t>Comparing and contrasting two rooms in the school can also be easy for students to understand</a:t>
            </a:r>
          </a:p>
        </p:txBody>
      </p:sp>
      <p:pic>
        <p:nvPicPr>
          <p:cNvPr id="32772" name="Picture 4" descr="C:\Program Files\Microsoft Office\Clipart\standard\stddir1\bd04879_.wmf"/>
          <p:cNvPicPr>
            <a:picLocks noChangeAspect="1" noChangeArrowheads="1"/>
          </p:cNvPicPr>
          <p:nvPr>
            <p:ph type="clipArt" sz="half" idx="1"/>
          </p:nvPr>
        </p:nvPicPr>
        <p:blipFill>
          <a:blip r:embed="rId2" cstate="print"/>
          <a:srcRect/>
          <a:stretch>
            <a:fillRect/>
          </a:stretch>
        </p:blipFill>
        <p:spPr>
          <a:xfrm>
            <a:off x="685800" y="2152650"/>
            <a:ext cx="3810000" cy="3771900"/>
          </a:xfr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Suggestions for teaching text structure</a:t>
            </a:r>
          </a:p>
        </p:txBody>
      </p:sp>
      <p:sp>
        <p:nvSpPr>
          <p:cNvPr id="33795" name="Rectangle 3"/>
          <p:cNvSpPr>
            <a:spLocks noGrp="1" noChangeArrowheads="1"/>
          </p:cNvSpPr>
          <p:nvPr>
            <p:ph type="body" sz="half" idx="1"/>
          </p:nvPr>
        </p:nvSpPr>
        <p:spPr/>
        <p:txBody>
          <a:bodyPr/>
          <a:lstStyle/>
          <a:p>
            <a:pPr eaLnBrk="1" hangingPunct="1"/>
            <a:r>
              <a:rPr lang="en-US" sz="2800" smtClean="0">
                <a:solidFill>
                  <a:schemeClr val="bg1"/>
                </a:solidFill>
                <a:latin typeface="Book Antiqua" pitchFamily="18" charset="0"/>
              </a:rPr>
              <a:t>Once you are sure that students understand structure, you can begin with an overview of the text structures</a:t>
            </a:r>
          </a:p>
          <a:p>
            <a:pPr eaLnBrk="1" hangingPunct="1">
              <a:buFontTx/>
              <a:buNone/>
            </a:pPr>
            <a:endParaRPr lang="en-US" sz="2800" smtClean="0"/>
          </a:p>
        </p:txBody>
      </p:sp>
      <p:pic>
        <p:nvPicPr>
          <p:cNvPr id="33796" name="Picture 6" descr="C:\Program Files\Microsoft Office\Clipart\standard\stddir1\bd04877_.wmf"/>
          <p:cNvPicPr>
            <a:picLocks noChangeAspect="1" noChangeArrowheads="1"/>
          </p:cNvPicPr>
          <p:nvPr>
            <p:ph type="clipArt" sz="half" idx="2"/>
          </p:nvPr>
        </p:nvPicPr>
        <p:blipFill>
          <a:blip r:embed="rId2" cstate="print"/>
          <a:srcRect/>
          <a:stretch>
            <a:fillRect/>
          </a:stretch>
        </p:blipFill>
        <p:spPr>
          <a:xfrm>
            <a:off x="4648200" y="2189163"/>
            <a:ext cx="3810000" cy="3698875"/>
          </a:xfr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Suggestions for teaching text structure</a:t>
            </a:r>
          </a:p>
        </p:txBody>
      </p:sp>
      <p:sp>
        <p:nvSpPr>
          <p:cNvPr id="34819" name="Rectangle 3"/>
          <p:cNvSpPr>
            <a:spLocks noGrp="1" noChangeArrowheads="1"/>
          </p:cNvSpPr>
          <p:nvPr>
            <p:ph type="body" sz="half" idx="1"/>
          </p:nvPr>
        </p:nvSpPr>
        <p:spPr/>
        <p:txBody>
          <a:bodyPr/>
          <a:lstStyle/>
          <a:p>
            <a:pPr eaLnBrk="1" hangingPunct="1"/>
            <a:r>
              <a:rPr lang="en-US" sz="2800" smtClean="0">
                <a:solidFill>
                  <a:schemeClr val="bg1"/>
                </a:solidFill>
                <a:latin typeface="Book Antiqua" pitchFamily="18" charset="0"/>
              </a:rPr>
              <a:t>I have my students create a foldable flip book with all of the text structures listed</a:t>
            </a:r>
          </a:p>
          <a:p>
            <a:pPr eaLnBrk="1" hangingPunct="1"/>
            <a:r>
              <a:rPr lang="en-US" sz="2800" smtClean="0">
                <a:solidFill>
                  <a:schemeClr val="bg1"/>
                </a:solidFill>
                <a:latin typeface="Book Antiqua" pitchFamily="18" charset="0"/>
              </a:rPr>
              <a:t>Each day, we refer back to our books and add new information about new text structures</a:t>
            </a:r>
          </a:p>
          <a:p>
            <a:pPr eaLnBrk="1" hangingPunct="1">
              <a:buFontTx/>
              <a:buNone/>
            </a:pPr>
            <a:endParaRPr lang="en-US" sz="2800" smtClean="0"/>
          </a:p>
        </p:txBody>
      </p:sp>
      <p:pic>
        <p:nvPicPr>
          <p:cNvPr id="34820" name="Picture 4" descr="C:\Program Files\Microsoft Office\Clipart\standard\stddir1\bd04877_.wmf"/>
          <p:cNvPicPr>
            <a:picLocks noChangeAspect="1" noChangeArrowheads="1"/>
          </p:cNvPicPr>
          <p:nvPr>
            <p:ph type="clipArt" sz="half" idx="2"/>
          </p:nvPr>
        </p:nvPicPr>
        <p:blipFill>
          <a:blip r:embed="rId2" cstate="print"/>
          <a:srcRect/>
          <a:stretch>
            <a:fillRect/>
          </a:stretch>
        </p:blipFill>
        <p:spPr>
          <a:xfrm>
            <a:off x="4648200" y="2189163"/>
            <a:ext cx="3810000" cy="3698875"/>
          </a:xfr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Suggestions for teaching text structure</a:t>
            </a:r>
          </a:p>
        </p:txBody>
      </p:sp>
      <p:sp>
        <p:nvSpPr>
          <p:cNvPr id="35843" name="Rectangle 4"/>
          <p:cNvSpPr>
            <a:spLocks noGrp="1" noChangeArrowheads="1"/>
          </p:cNvSpPr>
          <p:nvPr>
            <p:ph type="body" sz="half" idx="2"/>
          </p:nvPr>
        </p:nvSpPr>
        <p:spPr/>
        <p:txBody>
          <a:bodyPr/>
          <a:lstStyle/>
          <a:p>
            <a:pPr eaLnBrk="1" hangingPunct="1"/>
            <a:r>
              <a:rPr lang="en-US" sz="2400" smtClean="0">
                <a:solidFill>
                  <a:schemeClr val="bg1"/>
                </a:solidFill>
              </a:rPr>
              <a:t>Plan to teach each text structure in depth</a:t>
            </a:r>
          </a:p>
          <a:p>
            <a:pPr eaLnBrk="1" hangingPunct="1"/>
            <a:r>
              <a:rPr lang="en-US" sz="2400" smtClean="0">
                <a:solidFill>
                  <a:schemeClr val="bg1"/>
                </a:solidFill>
              </a:rPr>
              <a:t>At minimum, plan to spend one day introducing the structure and an accompanying graphic organizer, one day reading a text together, and one day for independent practice</a:t>
            </a:r>
          </a:p>
        </p:txBody>
      </p:sp>
      <p:pic>
        <p:nvPicPr>
          <p:cNvPr id="35844" name="Picture 6" descr="C:\Program Files\Microsoft Office\Clipart\standard\stddir1\bd04871_.wmf"/>
          <p:cNvPicPr>
            <a:picLocks noChangeAspect="1" noChangeArrowheads="1"/>
          </p:cNvPicPr>
          <p:nvPr>
            <p:ph type="clipArt" sz="half" idx="1"/>
          </p:nvPr>
        </p:nvPicPr>
        <p:blipFill>
          <a:blip r:embed="rId2" cstate="print"/>
          <a:srcRect/>
          <a:stretch>
            <a:fillRect/>
          </a:stretch>
        </p:blipFill>
        <p:spPr>
          <a:xfrm>
            <a:off x="1450975" y="1981200"/>
            <a:ext cx="2278063" cy="4114800"/>
          </a:xfr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Suggestions for teaching text structure</a:t>
            </a:r>
          </a:p>
        </p:txBody>
      </p:sp>
      <p:sp>
        <p:nvSpPr>
          <p:cNvPr id="36867" name="Rectangle 3"/>
          <p:cNvSpPr>
            <a:spLocks noGrp="1" noChangeArrowheads="1"/>
          </p:cNvSpPr>
          <p:nvPr>
            <p:ph type="body" sz="half" idx="1"/>
          </p:nvPr>
        </p:nvSpPr>
        <p:spPr/>
        <p:txBody>
          <a:bodyPr/>
          <a:lstStyle/>
          <a:p>
            <a:pPr eaLnBrk="1" hangingPunct="1"/>
            <a:r>
              <a:rPr lang="en-US" sz="2400" smtClean="0">
                <a:solidFill>
                  <a:schemeClr val="bg1"/>
                </a:solidFill>
                <a:latin typeface="Book Antiqua" pitchFamily="18" charset="0"/>
              </a:rPr>
              <a:t>To lend some continuity to your instruction, you may want to use texts that are centered on a given topic</a:t>
            </a:r>
          </a:p>
          <a:p>
            <a:pPr eaLnBrk="1" hangingPunct="1"/>
            <a:r>
              <a:rPr lang="en-US" sz="2400" smtClean="0">
                <a:solidFill>
                  <a:schemeClr val="bg1"/>
                </a:solidFill>
                <a:latin typeface="Book Antiqua" pitchFamily="18" charset="0"/>
              </a:rPr>
              <a:t>It’s interesting to see how the same topic can be discussed in different text structures</a:t>
            </a:r>
          </a:p>
          <a:p>
            <a:pPr eaLnBrk="1" hangingPunct="1">
              <a:buFontTx/>
              <a:buNone/>
            </a:pPr>
            <a:endParaRPr lang="en-US" sz="2400" smtClean="0">
              <a:solidFill>
                <a:schemeClr val="bg1"/>
              </a:solidFill>
              <a:latin typeface="Book Antiqua" pitchFamily="18" charset="0"/>
            </a:endParaRPr>
          </a:p>
          <a:p>
            <a:pPr eaLnBrk="1" hangingPunct="1">
              <a:buFontTx/>
              <a:buNone/>
            </a:pPr>
            <a:endParaRPr lang="en-US" sz="2400" smtClean="0">
              <a:solidFill>
                <a:schemeClr val="bg1"/>
              </a:solidFill>
              <a:latin typeface="Book Antiqua" pitchFamily="18" charset="0"/>
            </a:endParaRPr>
          </a:p>
        </p:txBody>
      </p:sp>
      <p:pic>
        <p:nvPicPr>
          <p:cNvPr id="36868" name="Picture 6"/>
          <p:cNvPicPr>
            <a:picLocks noChangeAspect="1" noChangeArrowheads="1"/>
          </p:cNvPicPr>
          <p:nvPr>
            <p:ph type="clipArt" sz="half" idx="2"/>
          </p:nvPr>
        </p:nvPicPr>
        <p:blipFill>
          <a:blip r:embed="rId2" cstate="print"/>
          <a:srcRect/>
          <a:stretch>
            <a:fillRect/>
          </a:stretch>
        </p:blipFill>
        <p:spPr>
          <a:xfrm>
            <a:off x="4648200" y="2478088"/>
            <a:ext cx="3810000" cy="3121025"/>
          </a:xfr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Suggestions for teaching text structure</a:t>
            </a:r>
          </a:p>
        </p:txBody>
      </p:sp>
      <p:sp>
        <p:nvSpPr>
          <p:cNvPr id="37891" name="Rectangle 3"/>
          <p:cNvSpPr>
            <a:spLocks noGrp="1" noChangeArrowheads="1"/>
          </p:cNvSpPr>
          <p:nvPr>
            <p:ph type="body" sz="half" idx="1"/>
          </p:nvPr>
        </p:nvSpPr>
        <p:spPr>
          <a:xfrm>
            <a:off x="685800" y="1981200"/>
            <a:ext cx="4419600" cy="4114800"/>
          </a:xfrm>
        </p:spPr>
        <p:txBody>
          <a:bodyPr/>
          <a:lstStyle/>
          <a:p>
            <a:pPr eaLnBrk="1" hangingPunct="1">
              <a:lnSpc>
                <a:spcPct val="90000"/>
              </a:lnSpc>
            </a:pPr>
            <a:r>
              <a:rPr lang="en-US" sz="2400" smtClean="0">
                <a:solidFill>
                  <a:schemeClr val="bg1"/>
                </a:solidFill>
                <a:latin typeface="Book Antiqua" pitchFamily="18" charset="0"/>
              </a:rPr>
              <a:t>It’s also helpful to give students copies of texts that have the transition words highlighted</a:t>
            </a:r>
          </a:p>
          <a:p>
            <a:pPr eaLnBrk="1" hangingPunct="1">
              <a:lnSpc>
                <a:spcPct val="90000"/>
              </a:lnSpc>
            </a:pPr>
            <a:r>
              <a:rPr lang="en-US" sz="2400" smtClean="0">
                <a:solidFill>
                  <a:schemeClr val="bg1"/>
                </a:solidFill>
                <a:latin typeface="Book Antiqua" pitchFamily="18" charset="0"/>
              </a:rPr>
              <a:t>This will help them to match transition words to text structures</a:t>
            </a:r>
          </a:p>
          <a:p>
            <a:pPr eaLnBrk="1" hangingPunct="1">
              <a:lnSpc>
                <a:spcPct val="90000"/>
              </a:lnSpc>
            </a:pPr>
            <a:r>
              <a:rPr lang="en-US" sz="2400" smtClean="0">
                <a:solidFill>
                  <a:schemeClr val="bg1"/>
                </a:solidFill>
                <a:latin typeface="Book Antiqua" pitchFamily="18" charset="0"/>
              </a:rPr>
              <a:t>Remember, though: It’s not just about finding the text structure. The main point is to use the text structure to build meaning</a:t>
            </a:r>
          </a:p>
          <a:p>
            <a:pPr eaLnBrk="1" hangingPunct="1">
              <a:lnSpc>
                <a:spcPct val="90000"/>
              </a:lnSpc>
              <a:buFontTx/>
              <a:buNone/>
            </a:pPr>
            <a:endParaRPr lang="en-US" sz="2400" smtClean="0">
              <a:solidFill>
                <a:schemeClr val="bg1"/>
              </a:solidFill>
              <a:latin typeface="Book Antiqua" pitchFamily="18" charset="0"/>
            </a:endParaRPr>
          </a:p>
        </p:txBody>
      </p:sp>
      <p:pic>
        <p:nvPicPr>
          <p:cNvPr id="37892" name="Picture 4"/>
          <p:cNvPicPr>
            <a:picLocks noChangeAspect="1" noChangeArrowheads="1"/>
          </p:cNvPicPr>
          <p:nvPr>
            <p:ph type="clipArt" sz="half" idx="2"/>
          </p:nvPr>
        </p:nvPicPr>
        <p:blipFill>
          <a:blip r:embed="rId2" cstate="print"/>
          <a:srcRect/>
          <a:stretch>
            <a:fillRect/>
          </a:stretch>
        </p:blipFill>
        <p:spPr>
          <a:xfrm>
            <a:off x="5867400" y="2478088"/>
            <a:ext cx="2590800" cy="2122487"/>
          </a:xfr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Suggestions for teaching text structure</a:t>
            </a:r>
          </a:p>
        </p:txBody>
      </p:sp>
      <p:sp>
        <p:nvSpPr>
          <p:cNvPr id="38915" name="Rectangle 3"/>
          <p:cNvSpPr>
            <a:spLocks noGrp="1" noChangeArrowheads="1"/>
          </p:cNvSpPr>
          <p:nvPr>
            <p:ph type="body" sz="half" idx="1"/>
          </p:nvPr>
        </p:nvSpPr>
        <p:spPr/>
        <p:txBody>
          <a:bodyPr/>
          <a:lstStyle/>
          <a:p>
            <a:pPr eaLnBrk="1" hangingPunct="1"/>
            <a:r>
              <a:rPr lang="en-US" sz="2800" smtClean="0">
                <a:solidFill>
                  <a:schemeClr val="bg1"/>
                </a:solidFill>
                <a:latin typeface="Book Antiqua" pitchFamily="18" charset="0"/>
              </a:rPr>
              <a:t>Students also benefit from learning questions to ask of each text structure</a:t>
            </a:r>
          </a:p>
          <a:p>
            <a:pPr eaLnBrk="1" hangingPunct="1"/>
            <a:r>
              <a:rPr lang="en-US" sz="2800" smtClean="0">
                <a:solidFill>
                  <a:schemeClr val="bg1"/>
                </a:solidFill>
                <a:latin typeface="Book Antiqua" pitchFamily="18" charset="0"/>
              </a:rPr>
              <a:t>This helps them to use text structure to build their comprehension</a:t>
            </a:r>
          </a:p>
          <a:p>
            <a:pPr eaLnBrk="1" hangingPunct="1">
              <a:buFontTx/>
              <a:buNone/>
            </a:pPr>
            <a:endParaRPr lang="en-US" sz="2800" smtClean="0">
              <a:solidFill>
                <a:schemeClr val="bg1"/>
              </a:solidFill>
            </a:endParaRPr>
          </a:p>
        </p:txBody>
      </p:sp>
      <p:pic>
        <p:nvPicPr>
          <p:cNvPr id="38916" name="Picture 10" descr="C:\Program Files\Microsoft Office\Clipart\standard\stddir1\bd04863_.wmf"/>
          <p:cNvPicPr>
            <a:picLocks noChangeAspect="1" noChangeArrowheads="1"/>
          </p:cNvPicPr>
          <p:nvPr>
            <p:ph type="clipArt" sz="half" idx="2"/>
          </p:nvPr>
        </p:nvPicPr>
        <p:blipFill>
          <a:blip r:embed="rId2" cstate="print"/>
          <a:srcRect/>
          <a:stretch>
            <a:fillRect/>
          </a:stretch>
        </p:blipFill>
        <p:spPr>
          <a:xfrm>
            <a:off x="4648200" y="2862263"/>
            <a:ext cx="3810000" cy="2352675"/>
          </a:xfr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Suggestions for teaching text structure</a:t>
            </a:r>
          </a:p>
        </p:txBody>
      </p:sp>
      <p:sp>
        <p:nvSpPr>
          <p:cNvPr id="39939" name="Rectangle 3"/>
          <p:cNvSpPr>
            <a:spLocks noGrp="1" noChangeArrowheads="1"/>
          </p:cNvSpPr>
          <p:nvPr>
            <p:ph type="body" sz="half" idx="1"/>
          </p:nvPr>
        </p:nvSpPr>
        <p:spPr/>
        <p:txBody>
          <a:bodyPr/>
          <a:lstStyle/>
          <a:p>
            <a:pPr eaLnBrk="1" hangingPunct="1">
              <a:lnSpc>
                <a:spcPct val="90000"/>
              </a:lnSpc>
            </a:pPr>
            <a:r>
              <a:rPr lang="en-US" sz="2800" smtClean="0">
                <a:solidFill>
                  <a:srgbClr val="FFFF66"/>
                </a:solidFill>
              </a:rPr>
              <a:t>Chronological order:</a:t>
            </a:r>
            <a:r>
              <a:rPr lang="en-US" sz="2800" smtClean="0">
                <a:solidFill>
                  <a:schemeClr val="bg1"/>
                </a:solidFill>
              </a:rPr>
              <a:t> How are the steps organized? What is the time span from the first event to the last? How does the author signal the change from one event to the next? What do all of the events explain?</a:t>
            </a:r>
          </a:p>
          <a:p>
            <a:pPr eaLnBrk="1" hangingPunct="1">
              <a:lnSpc>
                <a:spcPct val="90000"/>
              </a:lnSpc>
              <a:buFontTx/>
              <a:buNone/>
            </a:pPr>
            <a:endParaRPr lang="en-US" sz="2800" smtClean="0">
              <a:solidFill>
                <a:schemeClr val="bg1"/>
              </a:solidFill>
            </a:endParaRPr>
          </a:p>
        </p:txBody>
      </p:sp>
      <p:pic>
        <p:nvPicPr>
          <p:cNvPr id="39940" name="Picture 7" descr="C:\Program Files\Microsoft Office\Clipart\standard\stddir1\bd05112_.wmf"/>
          <p:cNvPicPr>
            <a:picLocks noChangeAspect="1" noChangeArrowheads="1"/>
          </p:cNvPicPr>
          <p:nvPr>
            <p:ph type="clipArt" sz="half" idx="2"/>
          </p:nvPr>
        </p:nvPicPr>
        <p:blipFill>
          <a:blip r:embed="rId2" cstate="print"/>
          <a:srcRect/>
          <a:stretch>
            <a:fillRect/>
          </a:stretch>
        </p:blipFill>
        <p:spPr>
          <a:xfrm>
            <a:off x="4918075" y="1981200"/>
            <a:ext cx="3270250" cy="4114800"/>
          </a:xfr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Suggestions for teaching text structure</a:t>
            </a:r>
          </a:p>
        </p:txBody>
      </p:sp>
      <p:sp>
        <p:nvSpPr>
          <p:cNvPr id="40963" name="Rectangle 3"/>
          <p:cNvSpPr>
            <a:spLocks noGrp="1" noChangeArrowheads="1"/>
          </p:cNvSpPr>
          <p:nvPr>
            <p:ph type="body" sz="half" idx="1"/>
          </p:nvPr>
        </p:nvSpPr>
        <p:spPr/>
        <p:txBody>
          <a:bodyPr/>
          <a:lstStyle/>
          <a:p>
            <a:pPr eaLnBrk="1" hangingPunct="1"/>
            <a:r>
              <a:rPr lang="en-US" sz="2800" smtClean="0">
                <a:solidFill>
                  <a:srgbClr val="FFFF66"/>
                </a:solidFill>
              </a:rPr>
              <a:t>Cause and effect: </a:t>
            </a:r>
            <a:r>
              <a:rPr lang="en-US" sz="2800" smtClean="0">
                <a:solidFill>
                  <a:schemeClr val="bg1"/>
                </a:solidFill>
              </a:rPr>
              <a:t>What is the cause? What are the effects? Were there several causes and several effects? How did the cause lead to the effects? How did people react?</a:t>
            </a:r>
          </a:p>
          <a:p>
            <a:pPr eaLnBrk="1" hangingPunct="1">
              <a:buFontTx/>
              <a:buNone/>
            </a:pPr>
            <a:endParaRPr lang="en-US" sz="2800" smtClean="0">
              <a:solidFill>
                <a:schemeClr val="bg1"/>
              </a:solidFill>
            </a:endParaRPr>
          </a:p>
        </p:txBody>
      </p:sp>
      <p:pic>
        <p:nvPicPr>
          <p:cNvPr id="40964" name="Picture 7" descr="C:\Program Files\Microsoft Office\Clipart\standard\stddir1\bd07142_.wmf"/>
          <p:cNvPicPr>
            <a:picLocks noChangeAspect="1" noChangeArrowheads="1"/>
          </p:cNvPicPr>
          <p:nvPr>
            <p:ph type="clipArt" sz="half" idx="2"/>
          </p:nvPr>
        </p:nvPicPr>
        <p:blipFill>
          <a:blip r:embed="rId2" cstate="print"/>
          <a:srcRect/>
          <a:stretch>
            <a:fillRect/>
          </a:stretch>
        </p:blipFill>
        <p:spPr>
          <a:xfrm>
            <a:off x="4648200" y="2006600"/>
            <a:ext cx="3810000" cy="4062413"/>
          </a:xfr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What is text structure?</a:t>
            </a:r>
          </a:p>
        </p:txBody>
      </p:sp>
      <p:sp>
        <p:nvSpPr>
          <p:cNvPr id="5123" name="Rectangle 4"/>
          <p:cNvSpPr>
            <a:spLocks noGrp="1" noChangeArrowheads="1"/>
          </p:cNvSpPr>
          <p:nvPr>
            <p:ph type="body" sz="half" idx="2"/>
          </p:nvPr>
        </p:nvSpPr>
        <p:spPr/>
        <p:txBody>
          <a:bodyPr/>
          <a:lstStyle/>
          <a:p>
            <a:pPr eaLnBrk="1" hangingPunct="1">
              <a:lnSpc>
                <a:spcPct val="90000"/>
              </a:lnSpc>
            </a:pPr>
            <a:r>
              <a:rPr lang="en-US" sz="2400" smtClean="0">
                <a:solidFill>
                  <a:schemeClr val="bg1"/>
                </a:solidFill>
                <a:latin typeface="Book Antiqua" pitchFamily="18" charset="0"/>
              </a:rPr>
              <a:t>Suppose an author wanted to show how hawks and owls compare</a:t>
            </a:r>
          </a:p>
          <a:p>
            <a:pPr eaLnBrk="1" hangingPunct="1">
              <a:lnSpc>
                <a:spcPct val="90000"/>
              </a:lnSpc>
            </a:pPr>
            <a:r>
              <a:rPr lang="en-US" sz="2400" smtClean="0">
                <a:solidFill>
                  <a:schemeClr val="bg1"/>
                </a:solidFill>
                <a:latin typeface="Book Antiqua" pitchFamily="18" charset="0"/>
              </a:rPr>
              <a:t>The author would help the reader to understand the similarities and differences by using words and phrases such as </a:t>
            </a:r>
            <a:r>
              <a:rPr lang="en-US" sz="2400" i="1" smtClean="0">
                <a:solidFill>
                  <a:schemeClr val="hlink"/>
                </a:solidFill>
                <a:latin typeface="Book Antiqua" pitchFamily="18" charset="0"/>
              </a:rPr>
              <a:t>similarity, difference, on the other hand, also, </a:t>
            </a:r>
            <a:r>
              <a:rPr lang="en-US" sz="2400" smtClean="0">
                <a:solidFill>
                  <a:schemeClr val="bg1"/>
                </a:solidFill>
                <a:latin typeface="Book Antiqua" pitchFamily="18" charset="0"/>
              </a:rPr>
              <a:t>and</a:t>
            </a:r>
            <a:r>
              <a:rPr lang="en-US" sz="2400" i="1" smtClean="0">
                <a:solidFill>
                  <a:schemeClr val="hlink"/>
                </a:solidFill>
                <a:latin typeface="Book Antiqua" pitchFamily="18" charset="0"/>
              </a:rPr>
              <a:t> as well</a:t>
            </a:r>
          </a:p>
        </p:txBody>
      </p:sp>
      <p:pic>
        <p:nvPicPr>
          <p:cNvPr id="5124" name="Picture 6" descr="C:\Program Files\Microsoft Office\Clipart\standard\stddir1\an02174_.wmf"/>
          <p:cNvPicPr>
            <a:picLocks noChangeAspect="1" noChangeArrowheads="1"/>
          </p:cNvPicPr>
          <p:nvPr>
            <p:ph type="clipArt" sz="half" idx="1"/>
          </p:nvPr>
        </p:nvPicPr>
        <p:blipFill>
          <a:blip r:embed="rId2" cstate="print"/>
          <a:srcRect/>
          <a:stretch>
            <a:fillRect/>
          </a:stretch>
        </p:blipFill>
        <p:spPr>
          <a:xfrm>
            <a:off x="1262063" y="1981200"/>
            <a:ext cx="2657475" cy="4114800"/>
          </a:xfr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Suggestions for teaching text structure</a:t>
            </a:r>
          </a:p>
        </p:txBody>
      </p:sp>
      <p:sp>
        <p:nvSpPr>
          <p:cNvPr id="41987" name="Rectangle 3"/>
          <p:cNvSpPr>
            <a:spLocks noGrp="1" noChangeArrowheads="1"/>
          </p:cNvSpPr>
          <p:nvPr>
            <p:ph type="body" sz="half" idx="1"/>
          </p:nvPr>
        </p:nvSpPr>
        <p:spPr/>
        <p:txBody>
          <a:bodyPr/>
          <a:lstStyle/>
          <a:p>
            <a:pPr eaLnBrk="1" hangingPunct="1">
              <a:lnSpc>
                <a:spcPct val="90000"/>
              </a:lnSpc>
            </a:pPr>
            <a:r>
              <a:rPr lang="en-US" sz="2800" smtClean="0">
                <a:solidFill>
                  <a:srgbClr val="FFFF66"/>
                </a:solidFill>
              </a:rPr>
              <a:t>Problem and solution: </a:t>
            </a:r>
            <a:r>
              <a:rPr lang="en-US" sz="2800" smtClean="0">
                <a:solidFill>
                  <a:schemeClr val="bg1"/>
                </a:solidFill>
              </a:rPr>
              <a:t>What is the problem? What are the solutions? Who worked to solve the problem? Has the problem been solved yet, or will it be solved in the future? What caused the problem?</a:t>
            </a:r>
          </a:p>
          <a:p>
            <a:pPr eaLnBrk="1" hangingPunct="1">
              <a:lnSpc>
                <a:spcPct val="90000"/>
              </a:lnSpc>
              <a:buFontTx/>
              <a:buNone/>
            </a:pPr>
            <a:endParaRPr lang="en-US" sz="2800" smtClean="0">
              <a:solidFill>
                <a:schemeClr val="bg1"/>
              </a:solidFill>
            </a:endParaRPr>
          </a:p>
        </p:txBody>
      </p:sp>
      <p:pic>
        <p:nvPicPr>
          <p:cNvPr id="41988" name="Picture 7" descr="C:\Program Files\Microsoft Office\Clipart\standard\stddir2\bs01344_.wmf"/>
          <p:cNvPicPr>
            <a:picLocks noChangeAspect="1" noChangeArrowheads="1"/>
          </p:cNvPicPr>
          <p:nvPr>
            <p:ph type="clipArt" sz="half" idx="2"/>
          </p:nvPr>
        </p:nvPicPr>
        <p:blipFill>
          <a:blip r:embed="rId2" cstate="print"/>
          <a:srcRect/>
          <a:stretch>
            <a:fillRect/>
          </a:stretch>
        </p:blipFill>
        <p:spPr>
          <a:xfrm>
            <a:off x="4648200" y="2398713"/>
            <a:ext cx="3810000" cy="3278187"/>
          </a:xfr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Suggestions for teaching text structure</a:t>
            </a:r>
          </a:p>
        </p:txBody>
      </p:sp>
      <p:sp>
        <p:nvSpPr>
          <p:cNvPr id="43011" name="Rectangle 3"/>
          <p:cNvSpPr>
            <a:spLocks noGrp="1" noChangeArrowheads="1"/>
          </p:cNvSpPr>
          <p:nvPr>
            <p:ph type="body" sz="half" idx="1"/>
          </p:nvPr>
        </p:nvSpPr>
        <p:spPr>
          <a:xfrm>
            <a:off x="685800" y="1981200"/>
            <a:ext cx="4876800" cy="4114800"/>
          </a:xfrm>
        </p:spPr>
        <p:txBody>
          <a:bodyPr/>
          <a:lstStyle/>
          <a:p>
            <a:pPr eaLnBrk="1" hangingPunct="1"/>
            <a:r>
              <a:rPr lang="en-US" sz="2800" smtClean="0">
                <a:solidFill>
                  <a:srgbClr val="FFFF66"/>
                </a:solidFill>
              </a:rPr>
              <a:t>Compare and contrast: </a:t>
            </a:r>
            <a:r>
              <a:rPr lang="en-US" sz="2800" smtClean="0">
                <a:solidFill>
                  <a:schemeClr val="bg1"/>
                </a:solidFill>
              </a:rPr>
              <a:t>What is being compared? What are the similarities? What are the differences? Which similarities and differences are the most significant? Are the details alternating or clustered?</a:t>
            </a:r>
          </a:p>
        </p:txBody>
      </p:sp>
      <p:pic>
        <p:nvPicPr>
          <p:cNvPr id="43012" name="Picture 7" descr="C:\Program Files\Microsoft Office\Clipart\standard\stddir1\an01209_.wmf"/>
          <p:cNvPicPr>
            <a:picLocks noChangeAspect="1" noChangeArrowheads="1"/>
          </p:cNvPicPr>
          <p:nvPr>
            <p:ph type="clipArt" sz="half" idx="2"/>
          </p:nvPr>
        </p:nvPicPr>
        <p:blipFill>
          <a:blip r:embed="rId2" cstate="print"/>
          <a:srcRect/>
          <a:stretch>
            <a:fillRect/>
          </a:stretch>
        </p:blipFill>
        <p:spPr>
          <a:xfrm>
            <a:off x="5949950" y="1981200"/>
            <a:ext cx="2411413" cy="2743200"/>
          </a:xfr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Suggestions for teaching text structure</a:t>
            </a:r>
          </a:p>
        </p:txBody>
      </p:sp>
      <p:sp>
        <p:nvSpPr>
          <p:cNvPr id="44035" name="Rectangle 3"/>
          <p:cNvSpPr>
            <a:spLocks noGrp="1" noChangeArrowheads="1"/>
          </p:cNvSpPr>
          <p:nvPr>
            <p:ph type="body" sz="half" idx="1"/>
          </p:nvPr>
        </p:nvSpPr>
        <p:spPr/>
        <p:txBody>
          <a:bodyPr/>
          <a:lstStyle/>
          <a:p>
            <a:pPr eaLnBrk="1" hangingPunct="1"/>
            <a:r>
              <a:rPr lang="en-US" sz="2800" smtClean="0">
                <a:solidFill>
                  <a:srgbClr val="FFFF66"/>
                </a:solidFill>
              </a:rPr>
              <a:t>Description: </a:t>
            </a:r>
            <a:r>
              <a:rPr lang="en-US" sz="2800" smtClean="0">
                <a:solidFill>
                  <a:schemeClr val="bg1"/>
                </a:solidFill>
              </a:rPr>
              <a:t>What is being described? How does the author organize the description? Which detail is the most important? How do all of the details fit together?</a:t>
            </a:r>
          </a:p>
          <a:p>
            <a:pPr eaLnBrk="1" hangingPunct="1">
              <a:buFontTx/>
              <a:buNone/>
            </a:pPr>
            <a:endParaRPr lang="en-US" sz="2800" smtClean="0">
              <a:solidFill>
                <a:schemeClr val="bg1"/>
              </a:solidFill>
            </a:endParaRPr>
          </a:p>
          <a:p>
            <a:pPr eaLnBrk="1" hangingPunct="1">
              <a:buFontTx/>
              <a:buNone/>
            </a:pPr>
            <a:endParaRPr lang="en-US" sz="2800" smtClean="0">
              <a:solidFill>
                <a:schemeClr val="bg1"/>
              </a:solidFill>
            </a:endParaRPr>
          </a:p>
        </p:txBody>
      </p:sp>
      <p:pic>
        <p:nvPicPr>
          <p:cNvPr id="44036" name="Picture 7" descr="C:\Program Files\Microsoft Office\Clipart\standard\stddir1\bd05705_.wmf"/>
          <p:cNvPicPr>
            <a:picLocks noChangeAspect="1" noChangeArrowheads="1"/>
          </p:cNvPicPr>
          <p:nvPr>
            <p:ph type="clipArt" sz="half" idx="2"/>
          </p:nvPr>
        </p:nvPicPr>
        <p:blipFill>
          <a:blip r:embed="rId2" cstate="print"/>
          <a:srcRect/>
          <a:stretch>
            <a:fillRect/>
          </a:stretch>
        </p:blipFill>
        <p:spPr>
          <a:xfrm>
            <a:off x="4648200" y="2855913"/>
            <a:ext cx="3810000" cy="2363787"/>
          </a:xfr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solidFill>
                  <a:srgbClr val="FFFF00"/>
                </a:solidFill>
                <a:latin typeface="Elephant" pitchFamily="18" charset="0"/>
              </a:rPr>
              <a:t>Finding Texts</a:t>
            </a:r>
          </a:p>
        </p:txBody>
      </p:sp>
      <p:sp>
        <p:nvSpPr>
          <p:cNvPr id="45059" name="Rectangle 3"/>
          <p:cNvSpPr>
            <a:spLocks noGrp="1" noChangeArrowheads="1"/>
          </p:cNvSpPr>
          <p:nvPr>
            <p:ph type="body" idx="1"/>
          </p:nvPr>
        </p:nvSpPr>
        <p:spPr/>
        <p:txBody>
          <a:bodyPr/>
          <a:lstStyle/>
          <a:p>
            <a:pPr eaLnBrk="1" hangingPunct="1">
              <a:lnSpc>
                <a:spcPct val="90000"/>
              </a:lnSpc>
            </a:pPr>
            <a:r>
              <a:rPr lang="en-US" smtClean="0">
                <a:solidFill>
                  <a:schemeClr val="bg1"/>
                </a:solidFill>
                <a:latin typeface="Bookman Old Style" pitchFamily="18" charset="0"/>
              </a:rPr>
              <a:t>Finding the texts to teach text structure is challenging!</a:t>
            </a:r>
          </a:p>
          <a:p>
            <a:pPr eaLnBrk="1" hangingPunct="1">
              <a:lnSpc>
                <a:spcPct val="90000"/>
              </a:lnSpc>
            </a:pPr>
            <a:r>
              <a:rPr lang="en-US" smtClean="0">
                <a:solidFill>
                  <a:schemeClr val="bg1"/>
                </a:solidFill>
                <a:latin typeface="Bookman Old Style" pitchFamily="18" charset="0"/>
              </a:rPr>
              <a:t>I usually use a picture book to introduce the text structure, and then follow up with a short article for students to read</a:t>
            </a:r>
          </a:p>
          <a:p>
            <a:pPr eaLnBrk="1" hangingPunct="1">
              <a:lnSpc>
                <a:spcPct val="90000"/>
              </a:lnSpc>
            </a:pPr>
            <a:r>
              <a:rPr lang="en-US" smtClean="0">
                <a:solidFill>
                  <a:schemeClr val="bg1"/>
                </a:solidFill>
                <a:latin typeface="Bookman Old Style" pitchFamily="18" charset="0"/>
              </a:rPr>
              <a:t>The books come from combing the shelves at the local library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solidFill>
                  <a:srgbClr val="FFFF00"/>
                </a:solidFill>
                <a:latin typeface="Elephant" pitchFamily="18" charset="0"/>
              </a:rPr>
              <a:t>Finding Texts</a:t>
            </a:r>
          </a:p>
        </p:txBody>
      </p:sp>
      <p:sp>
        <p:nvSpPr>
          <p:cNvPr id="46083" name="Rectangle 3"/>
          <p:cNvSpPr>
            <a:spLocks noGrp="1" noChangeArrowheads="1"/>
          </p:cNvSpPr>
          <p:nvPr>
            <p:ph type="body" idx="1"/>
          </p:nvPr>
        </p:nvSpPr>
        <p:spPr/>
        <p:txBody>
          <a:bodyPr/>
          <a:lstStyle/>
          <a:p>
            <a:pPr lvl="1" eaLnBrk="1" hangingPunct="1"/>
            <a:r>
              <a:rPr lang="en-US" smtClean="0">
                <a:solidFill>
                  <a:schemeClr val="bg1"/>
                </a:solidFill>
              </a:rPr>
              <a:t>The Scholastic book </a:t>
            </a:r>
            <a:r>
              <a:rPr lang="en-US" i="1" smtClean="0">
                <a:solidFill>
                  <a:schemeClr val="bg1"/>
                </a:solidFill>
              </a:rPr>
              <a:t>Teaching Students to Read Nonfiction</a:t>
            </a:r>
            <a:r>
              <a:rPr lang="en-US" smtClean="0">
                <a:solidFill>
                  <a:schemeClr val="bg1"/>
                </a:solidFill>
              </a:rPr>
              <a:t> includes high interest articles with different text structures</a:t>
            </a:r>
          </a:p>
          <a:p>
            <a:pPr lvl="1" eaLnBrk="1" hangingPunct="1"/>
            <a:r>
              <a:rPr lang="en-US" smtClean="0">
                <a:solidFill>
                  <a:schemeClr val="bg1"/>
                </a:solidFill>
              </a:rPr>
              <a:t>Toolkit Texts (from Heinemann) include texts with different structures, sometimes organized around a particular theme</a:t>
            </a:r>
          </a:p>
          <a:p>
            <a:pPr lvl="1" eaLnBrk="1" hangingPunct="1"/>
            <a:r>
              <a:rPr lang="en-US" smtClean="0">
                <a:solidFill>
                  <a:schemeClr val="bg1"/>
                </a:solidFill>
              </a:rPr>
              <a:t>Magazines like </a:t>
            </a:r>
            <a:r>
              <a:rPr lang="en-US" i="1" smtClean="0">
                <a:solidFill>
                  <a:schemeClr val="bg1"/>
                </a:solidFill>
              </a:rPr>
              <a:t>Click</a:t>
            </a:r>
            <a:r>
              <a:rPr lang="en-US" smtClean="0">
                <a:solidFill>
                  <a:schemeClr val="bg1"/>
                </a:solidFill>
              </a:rPr>
              <a:t> and </a:t>
            </a:r>
            <a:r>
              <a:rPr lang="en-US" i="1" smtClean="0">
                <a:solidFill>
                  <a:schemeClr val="bg1"/>
                </a:solidFill>
              </a:rPr>
              <a:t>Ask</a:t>
            </a:r>
            <a:r>
              <a:rPr lang="en-US" smtClean="0">
                <a:solidFill>
                  <a:schemeClr val="bg1"/>
                </a:solidFill>
              </a:rPr>
              <a:t>, available from Carus, have articles that show a variety of text structures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solidFill>
                  <a:srgbClr val="FFFF00"/>
                </a:solidFill>
                <a:latin typeface="Elephant" pitchFamily="18" charset="0"/>
              </a:rPr>
              <a:t>Finding Texts</a:t>
            </a:r>
          </a:p>
        </p:txBody>
      </p:sp>
      <p:sp>
        <p:nvSpPr>
          <p:cNvPr id="47107" name="Rectangle 3"/>
          <p:cNvSpPr>
            <a:spLocks noGrp="1" noChangeArrowheads="1"/>
          </p:cNvSpPr>
          <p:nvPr>
            <p:ph type="body" idx="1"/>
          </p:nvPr>
        </p:nvSpPr>
        <p:spPr/>
        <p:txBody>
          <a:bodyPr/>
          <a:lstStyle/>
          <a:p>
            <a:pPr eaLnBrk="1" hangingPunct="1">
              <a:lnSpc>
                <a:spcPct val="90000"/>
              </a:lnSpc>
            </a:pPr>
            <a:r>
              <a:rPr lang="en-US" smtClean="0">
                <a:solidFill>
                  <a:schemeClr val="bg1"/>
                </a:solidFill>
                <a:latin typeface="Book Antiqua" pitchFamily="18" charset="0"/>
              </a:rPr>
              <a:t>Chronological Order</a:t>
            </a:r>
          </a:p>
          <a:p>
            <a:pPr lvl="1" eaLnBrk="1" hangingPunct="1">
              <a:lnSpc>
                <a:spcPct val="90000"/>
              </a:lnSpc>
            </a:pPr>
            <a:r>
              <a:rPr lang="en-US" smtClean="0">
                <a:solidFill>
                  <a:schemeClr val="bg1"/>
                </a:solidFill>
                <a:latin typeface="Book Antiqua" pitchFamily="18" charset="0"/>
              </a:rPr>
              <a:t>Picture books about the life cycle of an animal are high interest and show this structure quite well</a:t>
            </a:r>
          </a:p>
          <a:p>
            <a:pPr lvl="1" eaLnBrk="1" hangingPunct="1">
              <a:lnSpc>
                <a:spcPct val="90000"/>
              </a:lnSpc>
            </a:pPr>
            <a:r>
              <a:rPr lang="en-US" smtClean="0">
                <a:solidFill>
                  <a:schemeClr val="bg1"/>
                </a:solidFill>
                <a:latin typeface="Book Antiqua" pitchFamily="18" charset="0"/>
              </a:rPr>
              <a:t>A short biography is also a good choice</a:t>
            </a:r>
          </a:p>
          <a:p>
            <a:pPr lvl="1" eaLnBrk="1" hangingPunct="1">
              <a:lnSpc>
                <a:spcPct val="90000"/>
              </a:lnSpc>
            </a:pPr>
            <a:r>
              <a:rPr lang="en-US" smtClean="0">
                <a:solidFill>
                  <a:schemeClr val="bg1"/>
                </a:solidFill>
                <a:latin typeface="Book Antiqua" pitchFamily="18" charset="0"/>
              </a:rPr>
              <a:t>Because directions are also organized in chronological order, it’s a good idea to also have students work with directions or a recipe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solidFill>
                  <a:srgbClr val="FFFF00"/>
                </a:solidFill>
                <a:latin typeface="Elephant" pitchFamily="18" charset="0"/>
              </a:rPr>
              <a:t>Finding Texts</a:t>
            </a:r>
          </a:p>
        </p:txBody>
      </p:sp>
      <p:sp>
        <p:nvSpPr>
          <p:cNvPr id="48131" name="Rectangle 3"/>
          <p:cNvSpPr>
            <a:spLocks noGrp="1" noChangeArrowheads="1"/>
          </p:cNvSpPr>
          <p:nvPr>
            <p:ph type="body" idx="1"/>
          </p:nvPr>
        </p:nvSpPr>
        <p:spPr/>
        <p:txBody>
          <a:bodyPr/>
          <a:lstStyle/>
          <a:p>
            <a:pPr eaLnBrk="1" hangingPunct="1"/>
            <a:r>
              <a:rPr lang="en-US" smtClean="0">
                <a:solidFill>
                  <a:schemeClr val="bg1"/>
                </a:solidFill>
                <a:latin typeface="Book Antiqua" pitchFamily="18" charset="0"/>
              </a:rPr>
              <a:t>Chronological Order</a:t>
            </a:r>
          </a:p>
          <a:p>
            <a:pPr lvl="1" eaLnBrk="1" hangingPunct="1"/>
            <a:r>
              <a:rPr lang="en-US" i="1" smtClean="0">
                <a:solidFill>
                  <a:schemeClr val="bg1"/>
                </a:solidFill>
                <a:latin typeface="Book Antiqua" pitchFamily="18" charset="0"/>
              </a:rPr>
              <a:t>A House Spider’s Life</a:t>
            </a:r>
            <a:r>
              <a:rPr lang="en-US" smtClean="0">
                <a:solidFill>
                  <a:schemeClr val="bg1"/>
                </a:solidFill>
                <a:latin typeface="Book Antiqua" pitchFamily="18" charset="0"/>
              </a:rPr>
              <a:t> by John Himmelman is a nice introduction to this text structure</a:t>
            </a:r>
          </a:p>
          <a:p>
            <a:pPr lvl="1" eaLnBrk="1" hangingPunct="1"/>
            <a:r>
              <a:rPr lang="en-US" smtClean="0">
                <a:solidFill>
                  <a:schemeClr val="bg1"/>
                </a:solidFill>
                <a:latin typeface="Book Antiqua" pitchFamily="18" charset="0"/>
              </a:rPr>
              <a:t>I usually go a level or two down for teaching text structure, so students do not have to cope with difficult text and the new concept of text structure</a:t>
            </a:r>
          </a:p>
          <a:p>
            <a:pPr lvl="1" eaLnBrk="1" hangingPunct="1"/>
            <a:endParaRPr lang="en-US" smtClean="0">
              <a:solidFill>
                <a:schemeClr val="bg1"/>
              </a:solidFill>
              <a:latin typeface="Book Antiqua"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solidFill>
                  <a:srgbClr val="FFFF00"/>
                </a:solidFill>
                <a:latin typeface="Elephant" pitchFamily="18" charset="0"/>
              </a:rPr>
              <a:t>Finding Texts</a:t>
            </a:r>
          </a:p>
        </p:txBody>
      </p:sp>
      <p:sp>
        <p:nvSpPr>
          <p:cNvPr id="49155" name="Rectangle 3"/>
          <p:cNvSpPr>
            <a:spLocks noGrp="1" noChangeArrowheads="1"/>
          </p:cNvSpPr>
          <p:nvPr>
            <p:ph type="body" idx="1"/>
          </p:nvPr>
        </p:nvSpPr>
        <p:spPr/>
        <p:txBody>
          <a:bodyPr/>
          <a:lstStyle/>
          <a:p>
            <a:pPr eaLnBrk="1" hangingPunct="1"/>
            <a:r>
              <a:rPr lang="en-US" smtClean="0">
                <a:solidFill>
                  <a:schemeClr val="bg1"/>
                </a:solidFill>
                <a:latin typeface="Book Antiqua" pitchFamily="18" charset="0"/>
              </a:rPr>
              <a:t>Cause and effect</a:t>
            </a:r>
          </a:p>
          <a:p>
            <a:pPr lvl="1" eaLnBrk="1" hangingPunct="1"/>
            <a:r>
              <a:rPr lang="en-US" smtClean="0">
                <a:solidFill>
                  <a:schemeClr val="bg1"/>
                </a:solidFill>
                <a:latin typeface="Book Antiqua" pitchFamily="18" charset="0"/>
              </a:rPr>
              <a:t>Natural disaster books and articles often show this text structure</a:t>
            </a:r>
          </a:p>
          <a:p>
            <a:pPr lvl="1" eaLnBrk="1" hangingPunct="1"/>
            <a:r>
              <a:rPr lang="en-US" smtClean="0">
                <a:solidFill>
                  <a:schemeClr val="bg1"/>
                </a:solidFill>
                <a:latin typeface="Book Antiqua" pitchFamily="18" charset="0"/>
              </a:rPr>
              <a:t>Some paragraphs within biographies also use this text structure, often to explain why someone chose a particular path in life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solidFill>
                  <a:srgbClr val="FFFF00"/>
                </a:solidFill>
                <a:latin typeface="Elephant" pitchFamily="18" charset="0"/>
              </a:rPr>
              <a:t>Finding Texts</a:t>
            </a:r>
          </a:p>
        </p:txBody>
      </p:sp>
      <p:sp>
        <p:nvSpPr>
          <p:cNvPr id="50179" name="Rectangle 3"/>
          <p:cNvSpPr>
            <a:spLocks noGrp="1" noChangeArrowheads="1"/>
          </p:cNvSpPr>
          <p:nvPr>
            <p:ph type="body" idx="1"/>
          </p:nvPr>
        </p:nvSpPr>
        <p:spPr/>
        <p:txBody>
          <a:bodyPr/>
          <a:lstStyle/>
          <a:p>
            <a:pPr eaLnBrk="1" hangingPunct="1">
              <a:lnSpc>
                <a:spcPct val="90000"/>
              </a:lnSpc>
            </a:pPr>
            <a:r>
              <a:rPr lang="en-US" smtClean="0">
                <a:solidFill>
                  <a:schemeClr val="bg1"/>
                </a:solidFill>
                <a:latin typeface="Book Antiqua" pitchFamily="18" charset="0"/>
              </a:rPr>
              <a:t>Problem and solution</a:t>
            </a:r>
          </a:p>
          <a:p>
            <a:pPr lvl="1" eaLnBrk="1" hangingPunct="1">
              <a:lnSpc>
                <a:spcPct val="90000"/>
              </a:lnSpc>
            </a:pPr>
            <a:r>
              <a:rPr lang="en-US" i="1" smtClean="0">
                <a:solidFill>
                  <a:schemeClr val="bg1"/>
                </a:solidFill>
                <a:latin typeface="Book Antiqua" pitchFamily="18" charset="0"/>
              </a:rPr>
              <a:t>A River Ran Wild</a:t>
            </a:r>
            <a:r>
              <a:rPr lang="en-US" smtClean="0">
                <a:solidFill>
                  <a:schemeClr val="bg1"/>
                </a:solidFill>
                <a:latin typeface="Book Antiqua" pitchFamily="18" charset="0"/>
              </a:rPr>
              <a:t> by Lynne Cherry is a good example of a problem and solution text</a:t>
            </a:r>
          </a:p>
          <a:p>
            <a:pPr lvl="1" eaLnBrk="1" hangingPunct="1">
              <a:lnSpc>
                <a:spcPct val="90000"/>
              </a:lnSpc>
            </a:pPr>
            <a:r>
              <a:rPr lang="en-US" smtClean="0">
                <a:solidFill>
                  <a:schemeClr val="bg1"/>
                </a:solidFill>
                <a:latin typeface="Book Antiqua" pitchFamily="18" charset="0"/>
              </a:rPr>
              <a:t>This text also has a strong chronological order component, which leads to interesting discussions</a:t>
            </a:r>
          </a:p>
          <a:p>
            <a:pPr lvl="1" eaLnBrk="1" hangingPunct="1">
              <a:lnSpc>
                <a:spcPct val="90000"/>
              </a:lnSpc>
            </a:pPr>
            <a:r>
              <a:rPr lang="en-US" smtClean="0">
                <a:solidFill>
                  <a:schemeClr val="bg1"/>
                </a:solidFill>
                <a:latin typeface="Book Antiqua" pitchFamily="18" charset="0"/>
              </a:rPr>
              <a:t>Many environmental books are organized in this pattern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solidFill>
                  <a:srgbClr val="FFFF00"/>
                </a:solidFill>
                <a:latin typeface="Elephant" pitchFamily="18" charset="0"/>
              </a:rPr>
              <a:t>Finding Texts</a:t>
            </a:r>
          </a:p>
        </p:txBody>
      </p:sp>
      <p:sp>
        <p:nvSpPr>
          <p:cNvPr id="51203" name="Rectangle 3"/>
          <p:cNvSpPr>
            <a:spLocks noGrp="1" noChangeArrowheads="1"/>
          </p:cNvSpPr>
          <p:nvPr>
            <p:ph type="body" idx="1"/>
          </p:nvPr>
        </p:nvSpPr>
        <p:spPr/>
        <p:txBody>
          <a:bodyPr/>
          <a:lstStyle/>
          <a:p>
            <a:pPr eaLnBrk="1" hangingPunct="1"/>
            <a:r>
              <a:rPr lang="en-US" smtClean="0">
                <a:solidFill>
                  <a:schemeClr val="bg1"/>
                </a:solidFill>
                <a:latin typeface="Book Antiqua" pitchFamily="18" charset="0"/>
              </a:rPr>
              <a:t>Compare and contrast</a:t>
            </a:r>
          </a:p>
          <a:p>
            <a:pPr lvl="1" eaLnBrk="1" hangingPunct="1"/>
            <a:r>
              <a:rPr lang="en-US" smtClean="0">
                <a:solidFill>
                  <a:schemeClr val="bg1"/>
                </a:solidFill>
                <a:latin typeface="Book Antiqua" pitchFamily="18" charset="0"/>
              </a:rPr>
              <a:t>This text structure is often found embedded in longer texts</a:t>
            </a:r>
          </a:p>
          <a:p>
            <a:pPr lvl="1" eaLnBrk="1" hangingPunct="1"/>
            <a:r>
              <a:rPr lang="en-US" smtClean="0">
                <a:solidFill>
                  <a:schemeClr val="bg1"/>
                </a:solidFill>
                <a:latin typeface="Book Antiqua" pitchFamily="18" charset="0"/>
              </a:rPr>
              <a:t>However, the Backyard Books series by Judy Allen (</a:t>
            </a:r>
            <a:r>
              <a:rPr lang="en-US" i="1" smtClean="0">
                <a:solidFill>
                  <a:schemeClr val="bg1"/>
                </a:solidFill>
                <a:latin typeface="Book Antiqua" pitchFamily="18" charset="0"/>
              </a:rPr>
              <a:t>Are You a Grasshopper</a:t>
            </a:r>
            <a:r>
              <a:rPr lang="en-US" smtClean="0">
                <a:solidFill>
                  <a:schemeClr val="bg1"/>
                </a:solidFill>
                <a:latin typeface="Book Antiqua" pitchFamily="18" charset="0"/>
              </a:rPr>
              <a:t>?) contain strong elements of compare and contrast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What is text structure?</a:t>
            </a:r>
          </a:p>
        </p:txBody>
      </p:sp>
      <p:sp>
        <p:nvSpPr>
          <p:cNvPr id="6147" name="Rectangle 3"/>
          <p:cNvSpPr>
            <a:spLocks noGrp="1" noChangeArrowheads="1"/>
          </p:cNvSpPr>
          <p:nvPr>
            <p:ph type="body" sz="half" idx="2"/>
          </p:nvPr>
        </p:nvSpPr>
        <p:spPr/>
        <p:txBody>
          <a:bodyPr/>
          <a:lstStyle/>
          <a:p>
            <a:pPr eaLnBrk="1" hangingPunct="1"/>
            <a:r>
              <a:rPr lang="en-US" sz="2800" smtClean="0">
                <a:solidFill>
                  <a:schemeClr val="bg1"/>
                </a:solidFill>
                <a:latin typeface="Book Antiqua" pitchFamily="18" charset="0"/>
              </a:rPr>
              <a:t>The author would be using the text structure of </a:t>
            </a:r>
            <a:r>
              <a:rPr lang="en-US" sz="2800" i="1" smtClean="0">
                <a:solidFill>
                  <a:schemeClr val="bg1"/>
                </a:solidFill>
                <a:latin typeface="Book Antiqua" pitchFamily="18" charset="0"/>
              </a:rPr>
              <a:t>compare and contrast</a:t>
            </a:r>
            <a:endParaRPr lang="en-US" sz="2800" i="1" smtClean="0">
              <a:solidFill>
                <a:schemeClr val="hlink"/>
              </a:solidFill>
              <a:latin typeface="Book Antiqua" pitchFamily="18" charset="0"/>
            </a:endParaRPr>
          </a:p>
        </p:txBody>
      </p:sp>
      <p:pic>
        <p:nvPicPr>
          <p:cNvPr id="6148" name="Picture 4" descr="C:\Program Files\Microsoft Office\Clipart\standard\stddir1\an02174_.wmf"/>
          <p:cNvPicPr>
            <a:picLocks noChangeAspect="1" noChangeArrowheads="1"/>
          </p:cNvPicPr>
          <p:nvPr>
            <p:ph type="clipArt" sz="half" idx="1"/>
          </p:nvPr>
        </p:nvPicPr>
        <p:blipFill>
          <a:blip r:embed="rId2" cstate="print"/>
          <a:srcRect/>
          <a:stretch>
            <a:fillRect/>
          </a:stretch>
        </p:blipFill>
        <p:spPr>
          <a:xfrm>
            <a:off x="1262063" y="1981200"/>
            <a:ext cx="2657475" cy="4114800"/>
          </a:xfrm>
          <a:noFill/>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solidFill>
                  <a:srgbClr val="FFFF00"/>
                </a:solidFill>
                <a:latin typeface="Elephant" pitchFamily="18" charset="0"/>
              </a:rPr>
              <a:t>Finding Texts</a:t>
            </a:r>
          </a:p>
        </p:txBody>
      </p:sp>
      <p:sp>
        <p:nvSpPr>
          <p:cNvPr id="52227" name="Rectangle 3"/>
          <p:cNvSpPr>
            <a:spLocks noGrp="1" noChangeArrowheads="1"/>
          </p:cNvSpPr>
          <p:nvPr>
            <p:ph type="body" idx="1"/>
          </p:nvPr>
        </p:nvSpPr>
        <p:spPr/>
        <p:txBody>
          <a:bodyPr/>
          <a:lstStyle/>
          <a:p>
            <a:pPr eaLnBrk="1" hangingPunct="1"/>
            <a:r>
              <a:rPr lang="en-US" smtClean="0">
                <a:solidFill>
                  <a:schemeClr val="bg1"/>
                </a:solidFill>
              </a:rPr>
              <a:t>If you are in need of some short texts, you may also write to me at </a:t>
            </a:r>
            <a:r>
              <a:rPr lang="en-US" smtClean="0">
                <a:solidFill>
                  <a:schemeClr val="bg1"/>
                </a:solidFill>
                <a:hlinkClick r:id="rId2"/>
              </a:rPr>
              <a:t>elkissn@yahoo.com</a:t>
            </a:r>
            <a:r>
              <a:rPr lang="en-US" smtClean="0">
                <a:solidFill>
                  <a:schemeClr val="bg1"/>
                </a:solidFill>
              </a:rPr>
              <a:t> and I’ll send you some that I created for my classroom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solidFill>
                  <a:srgbClr val="FFFF00"/>
                </a:solidFill>
                <a:latin typeface="Elephant" pitchFamily="18" charset="0"/>
              </a:rPr>
              <a:t>Resources</a:t>
            </a:r>
          </a:p>
        </p:txBody>
      </p:sp>
      <p:sp>
        <p:nvSpPr>
          <p:cNvPr id="53251" name="Rectangle 4"/>
          <p:cNvSpPr>
            <a:spLocks noGrp="1" noChangeArrowheads="1"/>
          </p:cNvSpPr>
          <p:nvPr>
            <p:ph type="body" sz="half" idx="2"/>
          </p:nvPr>
        </p:nvSpPr>
        <p:spPr>
          <a:xfrm>
            <a:off x="1143000" y="1981200"/>
            <a:ext cx="7315200" cy="4114800"/>
          </a:xfrm>
        </p:spPr>
        <p:txBody>
          <a:bodyPr/>
          <a:lstStyle/>
          <a:p>
            <a:pPr eaLnBrk="1" hangingPunct="1"/>
            <a:r>
              <a:rPr lang="en-US" sz="2800" smtClean="0">
                <a:solidFill>
                  <a:schemeClr val="bg1"/>
                </a:solidFill>
              </a:rPr>
              <a:t>A chapter about text structure can be found in my first book, </a:t>
            </a:r>
            <a:r>
              <a:rPr lang="en-US" sz="2800" i="1" smtClean="0">
                <a:solidFill>
                  <a:schemeClr val="bg1"/>
                </a:solidFill>
              </a:rPr>
              <a:t>Summarizing, Paraphrasing, and Retelling </a:t>
            </a:r>
            <a:r>
              <a:rPr lang="en-US" sz="2800" smtClean="0">
                <a:solidFill>
                  <a:schemeClr val="bg1"/>
                </a:solidFill>
              </a:rPr>
              <a:t>(Emily Kissner)</a:t>
            </a:r>
            <a:r>
              <a:rPr lang="en-US" sz="2800" i="1" smtClean="0">
                <a:solidFill>
                  <a:schemeClr val="bg1"/>
                </a:solidFill>
              </a:rPr>
              <a:t> </a:t>
            </a:r>
          </a:p>
          <a:p>
            <a:pPr eaLnBrk="1" hangingPunct="1"/>
            <a:r>
              <a:rPr lang="en-US" sz="2800" smtClean="0">
                <a:solidFill>
                  <a:schemeClr val="bg1"/>
                </a:solidFill>
              </a:rPr>
              <a:t>Information about how students can use transition words to find details can be found in my second book, </a:t>
            </a:r>
            <a:r>
              <a:rPr lang="en-US" sz="2800" i="1" smtClean="0">
                <a:solidFill>
                  <a:schemeClr val="bg1"/>
                </a:solidFill>
              </a:rPr>
              <a:t>The Forest AND the Trees: Helping Readers Identify Important Details</a:t>
            </a:r>
            <a:endParaRPr lang="en-US" sz="2800" smtClean="0">
              <a:solidFill>
                <a:schemeClr val="bg1"/>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solidFill>
                  <a:srgbClr val="FFFF00"/>
                </a:solidFill>
                <a:latin typeface="Elephant" pitchFamily="18" charset="0"/>
              </a:rPr>
              <a:t>Resources</a:t>
            </a:r>
          </a:p>
        </p:txBody>
      </p:sp>
      <p:sp>
        <p:nvSpPr>
          <p:cNvPr id="54275" name="Rectangle 3"/>
          <p:cNvSpPr>
            <a:spLocks noGrp="1" noChangeArrowheads="1"/>
          </p:cNvSpPr>
          <p:nvPr>
            <p:ph type="body" sz="half" idx="2"/>
          </p:nvPr>
        </p:nvSpPr>
        <p:spPr/>
        <p:txBody>
          <a:bodyPr/>
          <a:lstStyle/>
          <a:p>
            <a:pPr marL="533400" indent="-533400" eaLnBrk="1" hangingPunct="1"/>
            <a:r>
              <a:rPr lang="en-US" sz="2800" smtClean="0">
                <a:solidFill>
                  <a:schemeClr val="bg1"/>
                </a:solidFill>
              </a:rPr>
              <a:t>Toolkit Texts: Heinemann Firsthand. Available at </a:t>
            </a:r>
          </a:p>
          <a:p>
            <a:pPr marL="533400" indent="-533400" eaLnBrk="1" hangingPunct="1">
              <a:buFontTx/>
              <a:buNone/>
            </a:pPr>
            <a:r>
              <a:rPr lang="en-US" sz="1800" smtClean="0">
                <a:solidFill>
                  <a:schemeClr val="bg1"/>
                </a:solidFill>
              </a:rPr>
              <a:t>www.</a:t>
            </a:r>
            <a:r>
              <a:rPr lang="en-US" sz="1800" b="1" smtClean="0">
                <a:solidFill>
                  <a:schemeClr val="bg1"/>
                </a:solidFill>
              </a:rPr>
              <a:t>comprehensiontoolkit.com</a:t>
            </a:r>
            <a:r>
              <a:rPr lang="en-US" sz="1800" smtClean="0">
                <a:solidFill>
                  <a:schemeClr val="bg1"/>
                </a:solidFill>
              </a:rPr>
              <a:t> </a:t>
            </a:r>
          </a:p>
          <a:p>
            <a:pPr marL="533400" indent="-533400" eaLnBrk="1" hangingPunct="1"/>
            <a:endParaRPr lang="en-US" sz="1800" i="1" smtClean="0">
              <a:solidFill>
                <a:schemeClr val="bg1"/>
              </a:solidFill>
            </a:endParaRPr>
          </a:p>
        </p:txBody>
      </p:sp>
      <p:pic>
        <p:nvPicPr>
          <p:cNvPr id="54276" name="Picture 4" descr="C:\Program Files\Microsoft Office\Clipart\standard\stddir3\hh00890_.wmf"/>
          <p:cNvPicPr>
            <a:picLocks noChangeAspect="1" noChangeArrowheads="1"/>
          </p:cNvPicPr>
          <p:nvPr>
            <p:ph type="clipArt" sz="half" idx="1"/>
          </p:nvPr>
        </p:nvPicPr>
        <p:blipFill>
          <a:blip r:embed="rId2" cstate="print"/>
          <a:srcRect/>
          <a:stretch>
            <a:fillRect/>
          </a:stretch>
        </p:blipFill>
        <p:spPr>
          <a:xfrm>
            <a:off x="1408113" y="1981200"/>
            <a:ext cx="2365375" cy="4114800"/>
          </a:xfrm>
          <a:noFill/>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solidFill>
                  <a:srgbClr val="FFFF00"/>
                </a:solidFill>
                <a:latin typeface="Elephant" pitchFamily="18" charset="0"/>
              </a:rPr>
              <a:t>Resources</a:t>
            </a:r>
          </a:p>
        </p:txBody>
      </p:sp>
      <p:sp>
        <p:nvSpPr>
          <p:cNvPr id="55299" name="Rectangle 3"/>
          <p:cNvSpPr>
            <a:spLocks noGrp="1" noChangeArrowheads="1"/>
          </p:cNvSpPr>
          <p:nvPr>
            <p:ph type="body" sz="half" idx="2"/>
          </p:nvPr>
        </p:nvSpPr>
        <p:spPr/>
        <p:txBody>
          <a:bodyPr/>
          <a:lstStyle/>
          <a:p>
            <a:pPr marL="533400" indent="-533400" eaLnBrk="1" hangingPunct="1"/>
            <a:r>
              <a:rPr lang="en-US" sz="2800" smtClean="0">
                <a:solidFill>
                  <a:schemeClr val="bg1"/>
                </a:solidFill>
              </a:rPr>
              <a:t>A free Powerpoint for teaching text structure to students is available at TeacherspayTeachers</a:t>
            </a:r>
          </a:p>
          <a:p>
            <a:pPr marL="533400" indent="-533400" eaLnBrk="1" hangingPunct="1"/>
            <a:r>
              <a:rPr lang="en-US" sz="2800" smtClean="0">
                <a:solidFill>
                  <a:schemeClr val="bg1"/>
                </a:solidFill>
              </a:rPr>
              <a:t>“Understanding Text Structures” explicitly teaches the different structures</a:t>
            </a:r>
            <a:endParaRPr lang="en-US" sz="1800" i="1" smtClean="0">
              <a:solidFill>
                <a:schemeClr val="bg1"/>
              </a:solidFill>
            </a:endParaRPr>
          </a:p>
        </p:txBody>
      </p:sp>
      <p:pic>
        <p:nvPicPr>
          <p:cNvPr id="55300" name="Picture 4" descr="C:\Program Files\Microsoft Office\Clipart\standard\stddir3\hh00890_.wmf"/>
          <p:cNvPicPr>
            <a:picLocks noChangeAspect="1" noChangeArrowheads="1"/>
          </p:cNvPicPr>
          <p:nvPr>
            <p:ph type="clipArt" sz="half" idx="1"/>
          </p:nvPr>
        </p:nvPicPr>
        <p:blipFill>
          <a:blip r:embed="rId2" cstate="print"/>
          <a:srcRect/>
          <a:stretch>
            <a:fillRect/>
          </a:stretch>
        </p:blipFill>
        <p:spPr>
          <a:xfrm>
            <a:off x="1408113" y="1981200"/>
            <a:ext cx="2365375" cy="4114800"/>
          </a:xfrm>
          <a:noFill/>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solidFill>
                  <a:srgbClr val="FFFF00"/>
                </a:solidFill>
                <a:latin typeface="Elephant" pitchFamily="18" charset="0"/>
              </a:rPr>
              <a:t>Resources</a:t>
            </a:r>
          </a:p>
        </p:txBody>
      </p:sp>
      <p:sp>
        <p:nvSpPr>
          <p:cNvPr id="56323" name="Rectangle 3"/>
          <p:cNvSpPr>
            <a:spLocks noGrp="1" noChangeArrowheads="1"/>
          </p:cNvSpPr>
          <p:nvPr>
            <p:ph type="body" sz="half" idx="2"/>
          </p:nvPr>
        </p:nvSpPr>
        <p:spPr/>
        <p:txBody>
          <a:bodyPr/>
          <a:lstStyle/>
          <a:p>
            <a:pPr marL="533400" indent="-533400" eaLnBrk="1" hangingPunct="1"/>
            <a:r>
              <a:rPr lang="en-US" sz="2800" i="1" smtClean="0">
                <a:solidFill>
                  <a:schemeClr val="bg1"/>
                </a:solidFill>
              </a:rPr>
              <a:t>Teaching Students to Read Nonfiction</a:t>
            </a:r>
            <a:r>
              <a:rPr lang="en-US" sz="2800" smtClean="0">
                <a:solidFill>
                  <a:schemeClr val="bg1"/>
                </a:solidFill>
              </a:rPr>
              <a:t>, by Alice Boynton and Wiley Blevins, is an excellent resource with short texts for students</a:t>
            </a:r>
          </a:p>
          <a:p>
            <a:pPr marL="533400" indent="-533400" eaLnBrk="1" hangingPunct="1"/>
            <a:r>
              <a:rPr lang="en-US" sz="2800" smtClean="0">
                <a:solidFill>
                  <a:schemeClr val="bg1"/>
                </a:solidFill>
              </a:rPr>
              <a:t>Available from Scholastic</a:t>
            </a:r>
            <a:endParaRPr lang="en-US" sz="1800" i="1" smtClean="0">
              <a:solidFill>
                <a:schemeClr val="bg1"/>
              </a:solidFill>
            </a:endParaRPr>
          </a:p>
        </p:txBody>
      </p:sp>
      <p:pic>
        <p:nvPicPr>
          <p:cNvPr id="56324" name="Picture 4" descr="C:\Program Files\Microsoft Office\Clipart\standard\stddir3\hh00890_.wmf"/>
          <p:cNvPicPr>
            <a:picLocks noChangeAspect="1" noChangeArrowheads="1"/>
          </p:cNvPicPr>
          <p:nvPr>
            <p:ph type="clipArt" sz="half" idx="1"/>
          </p:nvPr>
        </p:nvPicPr>
        <p:blipFill>
          <a:blip r:embed="rId2" cstate="print"/>
          <a:srcRect/>
          <a:stretch>
            <a:fillRect/>
          </a:stretch>
        </p:blipFill>
        <p:spPr>
          <a:xfrm>
            <a:off x="1408113" y="1981200"/>
            <a:ext cx="2365375" cy="4114800"/>
          </a:xfrm>
          <a:noFill/>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solidFill>
                  <a:srgbClr val="FFFF00"/>
                </a:solidFill>
                <a:latin typeface="Elephant" pitchFamily="18" charset="0"/>
              </a:rPr>
              <a:t>Resources</a:t>
            </a:r>
          </a:p>
        </p:txBody>
      </p:sp>
      <p:sp>
        <p:nvSpPr>
          <p:cNvPr id="57347" name="Rectangle 3"/>
          <p:cNvSpPr>
            <a:spLocks noGrp="1" noChangeArrowheads="1"/>
          </p:cNvSpPr>
          <p:nvPr>
            <p:ph type="body" sz="half" idx="2"/>
          </p:nvPr>
        </p:nvSpPr>
        <p:spPr/>
        <p:txBody>
          <a:bodyPr/>
          <a:lstStyle/>
          <a:p>
            <a:pPr marL="533400" indent="-533400" eaLnBrk="1" hangingPunct="1"/>
            <a:r>
              <a:rPr lang="en-US" sz="2800" i="1" smtClean="0">
                <a:solidFill>
                  <a:schemeClr val="bg1"/>
                </a:solidFill>
              </a:rPr>
              <a:t>Nonfiction Passages with Graphic Organizers, </a:t>
            </a:r>
            <a:r>
              <a:rPr lang="en-US" sz="2800" smtClean="0">
                <a:solidFill>
                  <a:schemeClr val="bg1"/>
                </a:solidFill>
              </a:rPr>
              <a:t>also available from Scholastic, is another good resource</a:t>
            </a:r>
            <a:endParaRPr lang="en-US" sz="1800" i="1" smtClean="0">
              <a:solidFill>
                <a:schemeClr val="bg1"/>
              </a:solidFill>
            </a:endParaRPr>
          </a:p>
        </p:txBody>
      </p:sp>
      <p:pic>
        <p:nvPicPr>
          <p:cNvPr id="57348" name="Picture 4" descr="C:\Program Files\Microsoft Office\Clipart\standard\stddir3\hh00890_.wmf"/>
          <p:cNvPicPr>
            <a:picLocks noChangeAspect="1" noChangeArrowheads="1"/>
          </p:cNvPicPr>
          <p:nvPr>
            <p:ph type="clipArt" sz="half" idx="1"/>
          </p:nvPr>
        </p:nvPicPr>
        <p:blipFill>
          <a:blip r:embed="rId2" cstate="print"/>
          <a:srcRect/>
          <a:stretch>
            <a:fillRect/>
          </a:stretch>
        </p:blipFill>
        <p:spPr>
          <a:xfrm>
            <a:off x="1408113" y="1981200"/>
            <a:ext cx="2365375" cy="4114800"/>
          </a:xfrm>
          <a:noFill/>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z="3600" smtClean="0">
                <a:solidFill>
                  <a:srgbClr val="FFFF66"/>
                </a:solidFill>
                <a:latin typeface="Elephant" pitchFamily="18" charset="0"/>
              </a:rPr>
              <a:t>Workshops by Emily Kissner</a:t>
            </a:r>
          </a:p>
        </p:txBody>
      </p:sp>
      <p:sp>
        <p:nvSpPr>
          <p:cNvPr id="58371" name="Rectangle 3"/>
          <p:cNvSpPr>
            <a:spLocks noGrp="1" noChangeArrowheads="1"/>
          </p:cNvSpPr>
          <p:nvPr>
            <p:ph type="body" idx="1"/>
          </p:nvPr>
        </p:nvSpPr>
        <p:spPr/>
        <p:txBody>
          <a:bodyPr/>
          <a:lstStyle/>
          <a:p>
            <a:pPr eaLnBrk="1" hangingPunct="1">
              <a:lnSpc>
                <a:spcPct val="90000"/>
              </a:lnSpc>
            </a:pPr>
            <a:r>
              <a:rPr lang="en-US" smtClean="0">
                <a:solidFill>
                  <a:schemeClr val="bg1"/>
                </a:solidFill>
                <a:latin typeface="Bookman Old Style" pitchFamily="18" charset="0"/>
              </a:rPr>
              <a:t>Summarizing, Paraphrasing, and Retelling: Nonfiction Focus</a:t>
            </a:r>
          </a:p>
          <a:p>
            <a:pPr eaLnBrk="1" hangingPunct="1">
              <a:lnSpc>
                <a:spcPct val="90000"/>
              </a:lnSpc>
            </a:pPr>
            <a:r>
              <a:rPr lang="en-US" smtClean="0">
                <a:solidFill>
                  <a:schemeClr val="bg1"/>
                </a:solidFill>
                <a:latin typeface="Bookman Old Style" pitchFamily="18" charset="0"/>
              </a:rPr>
              <a:t>Making Inferences and Visualizing in Text</a:t>
            </a:r>
          </a:p>
          <a:p>
            <a:pPr eaLnBrk="1" hangingPunct="1">
              <a:lnSpc>
                <a:spcPct val="90000"/>
              </a:lnSpc>
            </a:pPr>
            <a:r>
              <a:rPr lang="en-US" smtClean="0">
                <a:solidFill>
                  <a:schemeClr val="bg1"/>
                </a:solidFill>
                <a:latin typeface="Bookman Old Style" pitchFamily="18" charset="0"/>
              </a:rPr>
              <a:t>Reading Strategies in the Intermediate Grades</a:t>
            </a:r>
          </a:p>
          <a:p>
            <a:pPr eaLnBrk="1" hangingPunct="1">
              <a:lnSpc>
                <a:spcPct val="90000"/>
              </a:lnSpc>
            </a:pPr>
            <a:r>
              <a:rPr lang="en-US" smtClean="0">
                <a:solidFill>
                  <a:schemeClr val="bg1"/>
                </a:solidFill>
                <a:latin typeface="Bookman Old Style" pitchFamily="18" charset="0"/>
              </a:rPr>
              <a:t>Summarizing in Every Class</a:t>
            </a:r>
          </a:p>
          <a:p>
            <a:pPr eaLnBrk="1" hangingPunct="1">
              <a:lnSpc>
                <a:spcPct val="90000"/>
              </a:lnSpc>
            </a:pPr>
            <a:r>
              <a:rPr lang="en-US" i="1" smtClean="0">
                <a:solidFill>
                  <a:schemeClr val="bg1"/>
                </a:solidFill>
                <a:latin typeface="Bookman Old Style" pitchFamily="18" charset="0"/>
              </a:rPr>
              <a:t>elkissn@yahoo.com</a:t>
            </a:r>
          </a:p>
          <a:p>
            <a:pPr eaLnBrk="1" hangingPunct="1">
              <a:lnSpc>
                <a:spcPct val="90000"/>
              </a:lnSpc>
            </a:pPr>
            <a:endParaRPr lang="en-US" smtClean="0">
              <a:solidFill>
                <a:schemeClr val="bg1"/>
              </a:solidFill>
              <a:latin typeface="Bookman Old Style"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References</a:t>
            </a:r>
          </a:p>
        </p:txBody>
      </p:sp>
      <p:sp>
        <p:nvSpPr>
          <p:cNvPr id="59395" name="Rectangle 3"/>
          <p:cNvSpPr>
            <a:spLocks noGrp="1" noChangeArrowheads="1"/>
          </p:cNvSpPr>
          <p:nvPr>
            <p:ph type="body" idx="1"/>
          </p:nvPr>
        </p:nvSpPr>
        <p:spPr/>
        <p:txBody>
          <a:bodyPr/>
          <a:lstStyle/>
          <a:p>
            <a:pPr eaLnBrk="1" hangingPunct="1"/>
            <a:r>
              <a:rPr lang="en-US" sz="1600" smtClean="0">
                <a:solidFill>
                  <a:schemeClr val="bg1"/>
                </a:solidFill>
                <a:cs typeface="Times New Roman" charset="0"/>
              </a:rPr>
              <a:t>Cataldo, Maria and Jane Oakhill. 2000. “Why Are Poor Comprehenders Inefficient Searchers? An Investigation into the Effects of Text Representation and Spatial Memory on the Ability to Locate Information in Text.” </a:t>
            </a:r>
            <a:r>
              <a:rPr lang="en-US" sz="1600" i="1" smtClean="0">
                <a:solidFill>
                  <a:schemeClr val="bg1"/>
                </a:solidFill>
                <a:cs typeface="Times New Roman" charset="0"/>
              </a:rPr>
              <a:t>Journal of Educational Psychology </a:t>
            </a:r>
            <a:r>
              <a:rPr lang="en-US" sz="1600" smtClean="0">
                <a:solidFill>
                  <a:schemeClr val="bg1"/>
                </a:solidFill>
                <a:cs typeface="Times New Roman" charset="0"/>
              </a:rPr>
              <a:t>92 (4) 791-799.</a:t>
            </a:r>
            <a:r>
              <a:rPr lang="en-US" sz="1600" smtClean="0">
                <a:solidFill>
                  <a:schemeClr val="bg1"/>
                </a:solidFill>
              </a:rPr>
              <a:t> </a:t>
            </a:r>
          </a:p>
          <a:p>
            <a:pPr eaLnBrk="1" hangingPunct="1"/>
            <a:r>
              <a:rPr lang="en-US" sz="1600" smtClean="0">
                <a:solidFill>
                  <a:schemeClr val="bg1"/>
                </a:solidFill>
              </a:rPr>
              <a:t>Meyer, B.J.F. 1985. “Prose Analysis: Purpose, Procedures, and Problems.” In </a:t>
            </a:r>
            <a:r>
              <a:rPr lang="en-US" sz="1600" i="1" smtClean="0">
                <a:solidFill>
                  <a:schemeClr val="bg1"/>
                </a:solidFill>
              </a:rPr>
              <a:t>Understanding Expository Text</a:t>
            </a:r>
            <a:r>
              <a:rPr lang="en-US" sz="1600" smtClean="0">
                <a:solidFill>
                  <a:schemeClr val="bg1"/>
                </a:solidFill>
              </a:rPr>
              <a:t>, edited by B.K. Britton, and J.B. Black. Hillsdale, NJ: Lawrence Erlbaum Associates.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5800" y="2286000"/>
            <a:ext cx="7772400" cy="1143000"/>
          </a:xfrm>
        </p:spPr>
        <p:txBody>
          <a:bodyPr/>
          <a:lstStyle/>
          <a:p>
            <a:pPr eaLnBrk="1" hangingPunct="1"/>
            <a:r>
              <a:rPr lang="en-US" sz="2800" i="1" smtClean="0">
                <a:solidFill>
                  <a:schemeClr val="bg1"/>
                </a:solidFill>
              </a:rPr>
              <a:t>by Emily Kissner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solidFill>
                  <a:schemeClr val="bg1"/>
                </a:solidFill>
                <a:latin typeface="Bookman Old Style" pitchFamily="18" charset="0"/>
              </a:rPr>
              <a:t>What is text structure?</a:t>
            </a:r>
          </a:p>
        </p:txBody>
      </p:sp>
      <p:sp>
        <p:nvSpPr>
          <p:cNvPr id="7171" name="Rectangle 3"/>
          <p:cNvSpPr>
            <a:spLocks noGrp="1" noChangeArrowheads="1"/>
          </p:cNvSpPr>
          <p:nvPr>
            <p:ph type="body" sz="half" idx="2"/>
          </p:nvPr>
        </p:nvSpPr>
        <p:spPr>
          <a:xfrm>
            <a:off x="4191000" y="1981200"/>
            <a:ext cx="4267200" cy="4114800"/>
          </a:xfrm>
        </p:spPr>
        <p:txBody>
          <a:bodyPr/>
          <a:lstStyle/>
          <a:p>
            <a:pPr eaLnBrk="1" hangingPunct="1"/>
            <a:r>
              <a:rPr lang="en-US" sz="2400" smtClean="0">
                <a:solidFill>
                  <a:schemeClr val="bg1"/>
                </a:solidFill>
                <a:latin typeface="Book Antiqua" pitchFamily="18" charset="0"/>
              </a:rPr>
              <a:t>A nonfiction text can have one overall text structure, or several different text structures</a:t>
            </a:r>
          </a:p>
          <a:p>
            <a:pPr eaLnBrk="1" hangingPunct="1"/>
            <a:r>
              <a:rPr lang="en-US" sz="2400" smtClean="0">
                <a:solidFill>
                  <a:schemeClr val="bg1"/>
                </a:solidFill>
                <a:latin typeface="Book Antiqua" pitchFamily="18" charset="0"/>
              </a:rPr>
              <a:t>For example, a page from a social studies textbook may be written in chronological order, but contain a paragraph that explains a cause and effect</a:t>
            </a:r>
            <a:endParaRPr lang="en-US" sz="2400" i="1" smtClean="0">
              <a:solidFill>
                <a:schemeClr val="hlink"/>
              </a:solidFill>
              <a:latin typeface="Book Antiqua" pitchFamily="18" charset="0"/>
            </a:endParaRPr>
          </a:p>
        </p:txBody>
      </p:sp>
      <p:pic>
        <p:nvPicPr>
          <p:cNvPr id="7172" name="Picture 7" descr="C:\Program Files\Microsoft Office\Clipart\Pub60Cor\tr00006_.wmf"/>
          <p:cNvPicPr>
            <a:picLocks noChangeAspect="1" noChangeArrowheads="1"/>
          </p:cNvPicPr>
          <p:nvPr>
            <p:ph type="clipArt" sz="half" idx="1"/>
          </p:nvPr>
        </p:nvPicPr>
        <p:blipFill>
          <a:blip r:embed="rId2" cstate="print"/>
          <a:srcRect/>
          <a:stretch>
            <a:fillRect/>
          </a:stretch>
        </p:blipFill>
        <p:spPr>
          <a:xfrm>
            <a:off x="685800" y="2643188"/>
            <a:ext cx="2971800" cy="2174875"/>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600" smtClean="0">
                <a:solidFill>
                  <a:schemeClr val="bg1"/>
                </a:solidFill>
                <a:latin typeface="Book Antiqua" pitchFamily="18" charset="0"/>
              </a:rPr>
              <a:t/>
            </a:r>
            <a:br>
              <a:rPr lang="en-US" sz="3600" smtClean="0">
                <a:solidFill>
                  <a:schemeClr val="bg1"/>
                </a:solidFill>
                <a:latin typeface="Book Antiqua" pitchFamily="18" charset="0"/>
              </a:rPr>
            </a:br>
            <a:r>
              <a:rPr lang="en-US" sz="3600" smtClean="0">
                <a:solidFill>
                  <a:schemeClr val="bg1"/>
                </a:solidFill>
                <a:latin typeface="Book Antiqua" pitchFamily="18" charset="0"/>
              </a:rPr>
              <a:t>What are the common text structures?</a:t>
            </a:r>
            <a:r>
              <a:rPr lang="en-US" sz="3200" smtClean="0">
                <a:solidFill>
                  <a:schemeClr val="bg1"/>
                </a:solidFill>
                <a:latin typeface="Book Antiqua" pitchFamily="18" charset="0"/>
              </a:rPr>
              <a:t/>
            </a:r>
            <a:br>
              <a:rPr lang="en-US" sz="3200" smtClean="0">
                <a:solidFill>
                  <a:schemeClr val="bg1"/>
                </a:solidFill>
                <a:latin typeface="Book Antiqua" pitchFamily="18" charset="0"/>
              </a:rPr>
            </a:br>
            <a:endParaRPr lang="en-US" sz="3200" smtClean="0">
              <a:solidFill>
                <a:schemeClr val="bg1"/>
              </a:solidFill>
              <a:latin typeface="Book Antiqua" pitchFamily="18" charset="0"/>
            </a:endParaRPr>
          </a:p>
        </p:txBody>
      </p:sp>
      <p:sp>
        <p:nvSpPr>
          <p:cNvPr id="8195" name="Rectangle 3"/>
          <p:cNvSpPr>
            <a:spLocks noGrp="1" noChangeArrowheads="1"/>
          </p:cNvSpPr>
          <p:nvPr>
            <p:ph type="body" sz="half" idx="1"/>
          </p:nvPr>
        </p:nvSpPr>
        <p:spPr/>
        <p:txBody>
          <a:bodyPr/>
          <a:lstStyle/>
          <a:p>
            <a:pPr eaLnBrk="1" hangingPunct="1">
              <a:lnSpc>
                <a:spcPct val="90000"/>
              </a:lnSpc>
            </a:pPr>
            <a:r>
              <a:rPr lang="en-US" sz="2400" smtClean="0">
                <a:solidFill>
                  <a:schemeClr val="bg1"/>
                </a:solidFill>
                <a:latin typeface="Book Antiqua" pitchFamily="18" charset="0"/>
              </a:rPr>
              <a:t>It’s important to understand that there is no “official” list of text structures</a:t>
            </a:r>
          </a:p>
          <a:p>
            <a:pPr eaLnBrk="1" hangingPunct="1">
              <a:lnSpc>
                <a:spcPct val="90000"/>
              </a:lnSpc>
            </a:pPr>
            <a:r>
              <a:rPr lang="en-US" sz="2400" smtClean="0">
                <a:solidFill>
                  <a:schemeClr val="bg1"/>
                </a:solidFill>
                <a:latin typeface="Book Antiqua" pitchFamily="18" charset="0"/>
              </a:rPr>
              <a:t>Different writers have different lists of text structures</a:t>
            </a:r>
          </a:p>
          <a:p>
            <a:pPr eaLnBrk="1" hangingPunct="1">
              <a:lnSpc>
                <a:spcPct val="90000"/>
              </a:lnSpc>
            </a:pPr>
            <a:r>
              <a:rPr lang="en-US" sz="2400" smtClean="0">
                <a:solidFill>
                  <a:schemeClr val="bg1"/>
                </a:solidFill>
                <a:latin typeface="Book Antiqua" pitchFamily="18" charset="0"/>
              </a:rPr>
              <a:t>Check your state standards for the exact terminology in your state</a:t>
            </a:r>
          </a:p>
        </p:txBody>
      </p:sp>
      <p:pic>
        <p:nvPicPr>
          <p:cNvPr id="8196" name="Picture 6" descr="C:\Program Files\Microsoft Office\Clipart\standard\stddir2\bs01029_.wmf"/>
          <p:cNvPicPr>
            <a:picLocks noChangeAspect="1" noChangeArrowheads="1"/>
          </p:cNvPicPr>
          <p:nvPr>
            <p:ph type="clipArt" sz="half" idx="2"/>
          </p:nvPr>
        </p:nvPicPr>
        <p:blipFill>
          <a:blip r:embed="rId2" cstate="print"/>
          <a:srcRect/>
          <a:stretch>
            <a:fillRect/>
          </a:stretch>
        </p:blipFill>
        <p:spPr>
          <a:xfrm>
            <a:off x="4678363" y="1981200"/>
            <a:ext cx="3749675" cy="4114800"/>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smtClean="0">
                <a:solidFill>
                  <a:schemeClr val="bg1"/>
                </a:solidFill>
                <a:latin typeface="Bookman Old Style" pitchFamily="18" charset="0"/>
              </a:rPr>
              <a:t>What are the common text structures?</a:t>
            </a:r>
            <a:r>
              <a:rPr lang="en-US" sz="3200" smtClean="0">
                <a:solidFill>
                  <a:schemeClr val="bg1"/>
                </a:solidFill>
                <a:latin typeface="Bookman Old Style" pitchFamily="18" charset="0"/>
              </a:rPr>
              <a:t/>
            </a:r>
            <a:br>
              <a:rPr lang="en-US" sz="3200" smtClean="0">
                <a:solidFill>
                  <a:schemeClr val="bg1"/>
                </a:solidFill>
                <a:latin typeface="Bookman Old Style" pitchFamily="18" charset="0"/>
              </a:rPr>
            </a:br>
            <a:endParaRPr lang="en-US" sz="3200" smtClean="0">
              <a:solidFill>
                <a:schemeClr val="bg1"/>
              </a:solidFill>
              <a:latin typeface="Bookman Old Style" pitchFamily="18" charset="0"/>
            </a:endParaRPr>
          </a:p>
        </p:txBody>
      </p:sp>
      <p:sp>
        <p:nvSpPr>
          <p:cNvPr id="9219" name="Rectangle 4"/>
          <p:cNvSpPr>
            <a:spLocks noGrp="1" noChangeArrowheads="1"/>
          </p:cNvSpPr>
          <p:nvPr>
            <p:ph type="body" sz="half" idx="2"/>
          </p:nvPr>
        </p:nvSpPr>
        <p:spPr/>
        <p:txBody>
          <a:bodyPr/>
          <a:lstStyle/>
          <a:p>
            <a:pPr eaLnBrk="1" hangingPunct="1"/>
            <a:r>
              <a:rPr lang="en-US" sz="2800" smtClean="0">
                <a:solidFill>
                  <a:srgbClr val="FF66CC"/>
                </a:solidFill>
              </a:rPr>
              <a:t>Chronological order</a:t>
            </a:r>
          </a:p>
          <a:p>
            <a:pPr eaLnBrk="1" hangingPunct="1"/>
            <a:r>
              <a:rPr lang="en-US" sz="2800" smtClean="0">
                <a:solidFill>
                  <a:schemeClr val="bg1"/>
                </a:solidFill>
              </a:rPr>
              <a:t>Also known as time order, sequence, or temporal order</a:t>
            </a:r>
          </a:p>
          <a:p>
            <a:pPr eaLnBrk="1" hangingPunct="1"/>
            <a:r>
              <a:rPr lang="en-US" sz="2800" smtClean="0">
                <a:solidFill>
                  <a:schemeClr val="bg1"/>
                </a:solidFill>
              </a:rPr>
              <a:t>This structure is organized from one point in time to another</a:t>
            </a:r>
          </a:p>
        </p:txBody>
      </p:sp>
      <p:pic>
        <p:nvPicPr>
          <p:cNvPr id="9220" name="Picture 6" descr="C:\Program Files\Microsoft Office\Clipart\standard\stddir1\bd05139_.wmf"/>
          <p:cNvPicPr>
            <a:picLocks noChangeAspect="1" noChangeArrowheads="1"/>
          </p:cNvPicPr>
          <p:nvPr>
            <p:ph type="clipArt" sz="half" idx="1"/>
          </p:nvPr>
        </p:nvPicPr>
        <p:blipFill>
          <a:blip r:embed="rId2" cstate="print"/>
          <a:srcRect/>
          <a:stretch>
            <a:fillRect/>
          </a:stretch>
        </p:blipFill>
        <p:spPr>
          <a:xfrm>
            <a:off x="685800" y="2654300"/>
            <a:ext cx="3810000" cy="2767013"/>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600" smtClean="0">
                <a:solidFill>
                  <a:schemeClr val="bg1"/>
                </a:solidFill>
                <a:latin typeface="Bookman Old Style" pitchFamily="18" charset="0"/>
              </a:rPr>
              <a:t>What are the common text structures?</a:t>
            </a:r>
            <a:r>
              <a:rPr lang="en-US" sz="3200" smtClean="0">
                <a:solidFill>
                  <a:schemeClr val="bg1"/>
                </a:solidFill>
                <a:latin typeface="Bookman Old Style" pitchFamily="18" charset="0"/>
              </a:rPr>
              <a:t/>
            </a:r>
            <a:br>
              <a:rPr lang="en-US" sz="3200" smtClean="0">
                <a:solidFill>
                  <a:schemeClr val="bg1"/>
                </a:solidFill>
                <a:latin typeface="Bookman Old Style" pitchFamily="18" charset="0"/>
              </a:rPr>
            </a:br>
            <a:endParaRPr lang="en-US" sz="3200" smtClean="0">
              <a:solidFill>
                <a:schemeClr val="bg1"/>
              </a:solidFill>
              <a:latin typeface="Bookman Old Style" pitchFamily="18" charset="0"/>
            </a:endParaRPr>
          </a:p>
        </p:txBody>
      </p:sp>
      <p:sp>
        <p:nvSpPr>
          <p:cNvPr id="10243" name="Rectangle 3"/>
          <p:cNvSpPr>
            <a:spLocks noGrp="1" noChangeArrowheads="1"/>
          </p:cNvSpPr>
          <p:nvPr>
            <p:ph type="body" sz="half" idx="2"/>
          </p:nvPr>
        </p:nvSpPr>
        <p:spPr/>
        <p:txBody>
          <a:bodyPr/>
          <a:lstStyle/>
          <a:p>
            <a:pPr eaLnBrk="1" hangingPunct="1"/>
            <a:r>
              <a:rPr lang="en-US" sz="2800" smtClean="0">
                <a:solidFill>
                  <a:srgbClr val="FF66CC"/>
                </a:solidFill>
              </a:rPr>
              <a:t>Chronological order</a:t>
            </a:r>
          </a:p>
          <a:p>
            <a:pPr eaLnBrk="1" hangingPunct="1"/>
            <a:r>
              <a:rPr lang="en-US" sz="2800" smtClean="0">
                <a:solidFill>
                  <a:schemeClr val="bg1"/>
                </a:solidFill>
              </a:rPr>
              <a:t>Transition words such as </a:t>
            </a:r>
            <a:r>
              <a:rPr lang="en-US" sz="2800" i="1" smtClean="0">
                <a:solidFill>
                  <a:schemeClr val="bg1"/>
                </a:solidFill>
              </a:rPr>
              <a:t>first, next, later</a:t>
            </a:r>
            <a:r>
              <a:rPr lang="en-US" sz="2800" smtClean="0">
                <a:solidFill>
                  <a:schemeClr val="bg1"/>
                </a:solidFill>
              </a:rPr>
              <a:t>, and </a:t>
            </a:r>
            <a:r>
              <a:rPr lang="en-US" sz="2800" i="1" smtClean="0">
                <a:solidFill>
                  <a:schemeClr val="bg1"/>
                </a:solidFill>
              </a:rPr>
              <a:t>finally</a:t>
            </a:r>
            <a:r>
              <a:rPr lang="en-US" sz="2800" smtClean="0">
                <a:solidFill>
                  <a:schemeClr val="bg1"/>
                </a:solidFill>
              </a:rPr>
              <a:t> are included to help the reader understand how events relate to one another</a:t>
            </a:r>
          </a:p>
          <a:p>
            <a:pPr eaLnBrk="1" hangingPunct="1"/>
            <a:r>
              <a:rPr lang="en-US" sz="2800" smtClean="0">
                <a:solidFill>
                  <a:schemeClr val="bg1"/>
                </a:solidFill>
              </a:rPr>
              <a:t>Dates and times are also used</a:t>
            </a:r>
          </a:p>
        </p:txBody>
      </p:sp>
      <p:pic>
        <p:nvPicPr>
          <p:cNvPr id="10244" name="Picture 4" descr="C:\Program Files\Microsoft Office\Clipart\standard\stddir1\bd05139_.wmf"/>
          <p:cNvPicPr>
            <a:picLocks noChangeAspect="1" noChangeArrowheads="1"/>
          </p:cNvPicPr>
          <p:nvPr>
            <p:ph type="clipArt" sz="half" idx="1"/>
          </p:nvPr>
        </p:nvPicPr>
        <p:blipFill>
          <a:blip r:embed="rId2" cstate="print"/>
          <a:srcRect/>
          <a:stretch>
            <a:fillRect/>
          </a:stretch>
        </p:blipFill>
        <p:spPr>
          <a:xfrm>
            <a:off x="685800" y="2654300"/>
            <a:ext cx="3810000" cy="2767013"/>
          </a:xfrm>
          <a:noFill/>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2228</Words>
  <Application>Microsoft Office PowerPoint</Application>
  <PresentationFormat>On-screen Show (4:3)</PresentationFormat>
  <Paragraphs>194</Paragraphs>
  <Slides>58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Times New Roman</vt:lpstr>
      <vt:lpstr>Arial</vt:lpstr>
      <vt:lpstr>Bookman Old Style</vt:lpstr>
      <vt:lpstr>Book Antiqua</vt:lpstr>
      <vt:lpstr>Elephant</vt:lpstr>
      <vt:lpstr>Default Design</vt:lpstr>
      <vt:lpstr>Teaching Text Structure </vt:lpstr>
      <vt:lpstr>Overview</vt:lpstr>
      <vt:lpstr>What is text structure?</vt:lpstr>
      <vt:lpstr>What is text structure?</vt:lpstr>
      <vt:lpstr>What is text structure?</vt:lpstr>
      <vt:lpstr>What is text structure?</vt:lpstr>
      <vt:lpstr> What are the common text structures? </vt:lpstr>
      <vt:lpstr>What are the common text structures? </vt:lpstr>
      <vt:lpstr>What are the common text structures? </vt:lpstr>
      <vt:lpstr>What are the common text structures? </vt:lpstr>
      <vt:lpstr>What are the common text structures? </vt:lpstr>
      <vt:lpstr>What are the common text structures? </vt:lpstr>
      <vt:lpstr>What are the common text structures? </vt:lpstr>
      <vt:lpstr>What are the common text structures? </vt:lpstr>
      <vt:lpstr>What are the common text structures? </vt:lpstr>
      <vt:lpstr>What are the common text structures? </vt:lpstr>
      <vt:lpstr>What are the common text structures? </vt:lpstr>
      <vt:lpstr>What are the common text structures? </vt:lpstr>
      <vt:lpstr>Where things get tricky</vt:lpstr>
      <vt:lpstr>Where things get tricky</vt:lpstr>
      <vt:lpstr>Where things get tricky</vt:lpstr>
      <vt:lpstr>How does text structure help readers?</vt:lpstr>
      <vt:lpstr>How does text structure help readers?</vt:lpstr>
      <vt:lpstr>How does text structure help readers?</vt:lpstr>
      <vt:lpstr>How does text structure help readers?</vt:lpstr>
      <vt:lpstr>How does text structure help readers?</vt:lpstr>
      <vt:lpstr>Suggestions for teaching text structure</vt:lpstr>
      <vt:lpstr>Suggestions for teaching text structure</vt:lpstr>
      <vt:lpstr>Suggestions for teaching text structure</vt:lpstr>
      <vt:lpstr>Suggestions for teaching text structure</vt:lpstr>
      <vt:lpstr>Suggestions for teaching text structure</vt:lpstr>
      <vt:lpstr>Suggestions for teaching text structure</vt:lpstr>
      <vt:lpstr>Suggestions for teaching text structure</vt:lpstr>
      <vt:lpstr>Suggestions for teaching text structure</vt:lpstr>
      <vt:lpstr>Suggestions for teaching text structure</vt:lpstr>
      <vt:lpstr>Suggestions for teaching text structure</vt:lpstr>
      <vt:lpstr>Suggestions for teaching text structure</vt:lpstr>
      <vt:lpstr>Suggestions for teaching text structure</vt:lpstr>
      <vt:lpstr>Suggestions for teaching text structure</vt:lpstr>
      <vt:lpstr>Suggestions for teaching text structure</vt:lpstr>
      <vt:lpstr>Suggestions for teaching text structure</vt:lpstr>
      <vt:lpstr>Suggestions for teaching text structure</vt:lpstr>
      <vt:lpstr>Finding Texts</vt:lpstr>
      <vt:lpstr>Finding Texts</vt:lpstr>
      <vt:lpstr>Finding Texts</vt:lpstr>
      <vt:lpstr>Finding Texts</vt:lpstr>
      <vt:lpstr>Finding Texts</vt:lpstr>
      <vt:lpstr>Finding Texts</vt:lpstr>
      <vt:lpstr>Finding Texts</vt:lpstr>
      <vt:lpstr>Finding Texts</vt:lpstr>
      <vt:lpstr>Resources</vt:lpstr>
      <vt:lpstr>Resources</vt:lpstr>
      <vt:lpstr>Resources</vt:lpstr>
      <vt:lpstr>Resources</vt:lpstr>
      <vt:lpstr>Resources</vt:lpstr>
      <vt:lpstr>Workshops by Emily Kissner</vt:lpstr>
      <vt:lpstr>References</vt:lpstr>
      <vt:lpstr>by Emily Kissner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Text Structure</dc:title>
  <dc:creator>Emily Kissner</dc:creator>
  <cp:lastModifiedBy>sbrandt</cp:lastModifiedBy>
  <cp:revision>86</cp:revision>
  <dcterms:created xsi:type="dcterms:W3CDTF">2009-04-11T01:01:57Z</dcterms:created>
  <dcterms:modified xsi:type="dcterms:W3CDTF">2013-10-01T20:53:14Z</dcterms:modified>
</cp:coreProperties>
</file>