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7" r:id="rId20"/>
    <p:sldId id="274" r:id="rId21"/>
    <p:sldId id="275" r:id="rId22"/>
    <p:sldId id="278" r:id="rId23"/>
    <p:sldId id="276"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27" r:id="rId41"/>
    <p:sldId id="328" r:id="rId42"/>
    <p:sldId id="329" r:id="rId43"/>
    <p:sldId id="296" r:id="rId44"/>
    <p:sldId id="297" r:id="rId45"/>
    <p:sldId id="298" r:id="rId46"/>
    <p:sldId id="299" r:id="rId47"/>
    <p:sldId id="300" r:id="rId48"/>
    <p:sldId id="326" r:id="rId49"/>
    <p:sldId id="301" r:id="rId50"/>
    <p:sldId id="302" r:id="rId51"/>
    <p:sldId id="303" r:id="rId52"/>
    <p:sldId id="304" r:id="rId53"/>
    <p:sldId id="305" r:id="rId54"/>
    <p:sldId id="306" r:id="rId55"/>
    <p:sldId id="330"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281" r:id="rId76"/>
    <p:sldId id="331" r:id="rId7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CC"/>
    <a:srgbClr val="99FFCC"/>
    <a:srgbClr val="FFFF00"/>
    <a:srgbClr val="FFFF99"/>
    <a:srgbClr val="0033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6" d="100"/>
          <a:sy n="66" d="100"/>
        </p:scale>
        <p:origin x="-2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798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061CA06-38D3-4A81-8785-D11881DF77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DC8BD0F-8DF0-4CDB-B68C-705DC54A2E53}" type="slidenum">
              <a:rPr lang="en-US"/>
              <a:pPr/>
              <a:t>1</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5B1EEF0-6B37-4A89-9B32-7611156F62CF}" type="slidenum">
              <a:rPr lang="en-US"/>
              <a:pPr/>
              <a:t>10</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08557B6-7B72-4C23-936A-E730314DA0A9}" type="slidenum">
              <a:rPr lang="en-US"/>
              <a:pPr/>
              <a:t>11</a:t>
            </a:fld>
            <a:endParaRPr lang="en-US"/>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AC2EEB5-A750-4A9D-AFD4-71625DFD685D}" type="slidenum">
              <a:rPr lang="en-US"/>
              <a:pPr/>
              <a:t>12</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C3A29A2-0FBC-4723-B43F-BAF898292171}" type="slidenum">
              <a:rPr lang="en-US"/>
              <a:pPr/>
              <a:t>13</a:t>
            </a:fld>
            <a:endParaRPr lang="en-US"/>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F593FE3-43CD-4E65-8369-B7C203FE33B3}" type="slidenum">
              <a:rPr lang="en-US"/>
              <a:pPr/>
              <a:t>14</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D80893E-D779-4AC1-9F35-3A3A6345F59A}" type="slidenum">
              <a:rPr lang="en-US"/>
              <a:pPr/>
              <a:t>15</a:t>
            </a:fld>
            <a:endParaRPr lang="en-US"/>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7947EC5-A774-4FB9-9482-65C10E479086}" type="slidenum">
              <a:rPr lang="en-US"/>
              <a:pPr/>
              <a:t>16</a:t>
            </a:fld>
            <a:endParaRPr lang="en-US"/>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4805B73-6695-4527-B86A-6CEA22BD9A33}" type="slidenum">
              <a:rPr lang="en-US"/>
              <a:pPr/>
              <a:t>17</a:t>
            </a:fld>
            <a:endParaRPr lang="en-US"/>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9F5AE0E-9C50-4F25-89B5-BA134F51EEA6}" type="slidenum">
              <a:rPr lang="en-US"/>
              <a:pPr/>
              <a:t>18</a:t>
            </a:fld>
            <a:endParaRPr lang="en-US"/>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395E2BB-A015-43D7-822C-9D98D456897B}" type="slidenum">
              <a:rPr lang="en-US"/>
              <a:pPr/>
              <a:t>19</a:t>
            </a:fld>
            <a:endParaRPr lang="en-US"/>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661E0C1-8BA3-47F3-B79D-BB71FF8A70C9}" type="slidenum">
              <a:rPr lang="en-US"/>
              <a:pPr/>
              <a:t>2</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8ACDCD8-3F59-4CF6-B3FC-117D753D1F94}" type="slidenum">
              <a:rPr lang="en-US"/>
              <a:pPr/>
              <a:t>20</a:t>
            </a:fld>
            <a:endParaRPr lang="en-US"/>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976F5AF-1332-460C-A1CF-19E5D0CB5734}" type="slidenum">
              <a:rPr lang="en-US"/>
              <a:pPr/>
              <a:t>21</a:t>
            </a:fld>
            <a:endParaRPr lang="en-US"/>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FDF95B2-881E-43A0-943E-A17D660EA800}" type="slidenum">
              <a:rPr lang="en-US"/>
              <a:pPr/>
              <a:t>22</a:t>
            </a:fld>
            <a:endParaRPr lang="en-US"/>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986C58B-85B1-4F7C-B155-3E1E35EE55C3}" type="slidenum">
              <a:rPr lang="en-US"/>
              <a:pPr/>
              <a:t>23</a:t>
            </a:fld>
            <a:endParaRPr lang="en-US"/>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6E3B2FC-ECEB-42B4-9F05-CC262E8F1FCB}" type="slidenum">
              <a:rPr lang="en-US"/>
              <a:pPr/>
              <a:t>24</a:t>
            </a:fld>
            <a:endParaRPr lang="en-US"/>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FCA0E4D-4AB7-4F26-81D3-6D13EFB54C03}" type="slidenum">
              <a:rPr lang="en-US"/>
              <a:pPr/>
              <a:t>25</a:t>
            </a:fld>
            <a:endParaRPr lang="en-US"/>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F607F03-FA6E-4E5F-A1DC-CA4276511F98}" type="slidenum">
              <a:rPr lang="en-US"/>
              <a:pPr/>
              <a:t>26</a:t>
            </a:fld>
            <a:endParaRPr lang="en-US"/>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346C535-FAFB-4B65-8C50-B830177CE995}" type="slidenum">
              <a:rPr lang="en-US"/>
              <a:pPr/>
              <a:t>27</a:t>
            </a:fld>
            <a:endParaRPr lang="en-US"/>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318EF9A-27A2-4A61-AA7F-98CD120E30D0}" type="slidenum">
              <a:rPr lang="en-US"/>
              <a:pPr/>
              <a:t>28</a:t>
            </a:fld>
            <a:endParaRPr lang="en-US"/>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176830D-F52D-4F35-B4B4-50CDA4665E45}" type="slidenum">
              <a:rPr lang="en-US"/>
              <a:pPr/>
              <a:t>29</a:t>
            </a:fld>
            <a:endParaRPr lang="en-US"/>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B9EC720-15D5-45D6-94C0-476F4CF223CD}" type="slidenum">
              <a:rPr lang="en-US"/>
              <a:pPr/>
              <a:t>3</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BC2C771-BC90-4903-A466-3FA3379F1351}" type="slidenum">
              <a:rPr lang="en-US"/>
              <a:pPr/>
              <a:t>30</a:t>
            </a:fld>
            <a:endParaRPr lang="en-US"/>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7D7E60A-3D28-492C-9553-C4535C571D5B}" type="slidenum">
              <a:rPr lang="en-US"/>
              <a:pPr/>
              <a:t>31</a:t>
            </a:fld>
            <a:endParaRPr lang="en-US"/>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473C121-74C9-4D32-9028-B3A613B0E0FC}" type="slidenum">
              <a:rPr lang="en-US"/>
              <a:pPr/>
              <a:t>32</a:t>
            </a:fld>
            <a:endParaRPr lang="en-US"/>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0E4F32B-584F-46EF-B35C-AFD480767ECF}" type="slidenum">
              <a:rPr lang="en-US"/>
              <a:pPr/>
              <a:t>33</a:t>
            </a:fld>
            <a:endParaRPr lang="en-US"/>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1E727BD-E352-4EDF-A56E-A504821EBF77}" type="slidenum">
              <a:rPr lang="en-US"/>
              <a:pPr/>
              <a:t>34</a:t>
            </a:fld>
            <a:endParaRPr lang="en-US"/>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7A54D7A-E14B-4401-AF6F-8F59942C180A}" type="slidenum">
              <a:rPr lang="en-US"/>
              <a:pPr/>
              <a:t>35</a:t>
            </a:fld>
            <a:endParaRPr lang="en-US"/>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D56550D-B175-4644-B1D3-83863542BDAB}" type="slidenum">
              <a:rPr lang="en-US"/>
              <a:pPr/>
              <a:t>36</a:t>
            </a:fld>
            <a:endParaRPr lang="en-US"/>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B008F8A-2E0E-4D9F-BC68-0655781ECAE1}" type="slidenum">
              <a:rPr lang="en-US"/>
              <a:pPr/>
              <a:t>37</a:t>
            </a:fld>
            <a:endParaRPr lang="en-US"/>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6D084D7-1B5A-4C5A-A7C9-FD5B4B5D7B78}" type="slidenum">
              <a:rPr lang="en-US"/>
              <a:pPr/>
              <a:t>38</a:t>
            </a:fld>
            <a:endParaRPr lang="en-US"/>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3AAA724-273A-437B-86F5-F239E9C8BF12}" type="slidenum">
              <a:rPr lang="en-US"/>
              <a:pPr/>
              <a:t>39</a:t>
            </a:fld>
            <a:endParaRPr lang="en-US"/>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CD95AC7-535E-4636-BCAE-3271559449C2}" type="slidenum">
              <a:rPr lang="en-US"/>
              <a:pPr/>
              <a:t>4</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C1E86FE-04CA-4AF2-B51F-6E438B8FB720}" type="slidenum">
              <a:rPr lang="en-US"/>
              <a:pPr/>
              <a:t>40</a:t>
            </a:fld>
            <a:endParaRPr lang="en-US"/>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1C000D9-C7C0-46C5-8B1A-848C5F33C2D1}" type="slidenum">
              <a:rPr lang="en-US"/>
              <a:pPr/>
              <a:t>41</a:t>
            </a:fld>
            <a:endParaRPr lang="en-US"/>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130C9FB-BE1A-4C8D-BA0A-72B366A8D237}" type="slidenum">
              <a:rPr lang="en-US"/>
              <a:pPr/>
              <a:t>42</a:t>
            </a:fld>
            <a:endParaRPr lang="en-US"/>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003B18B-0444-47E7-8289-DAF6F1E9578D}" type="slidenum">
              <a:rPr lang="en-US"/>
              <a:pPr/>
              <a:t>43</a:t>
            </a:fld>
            <a:endParaRPr lang="en-US"/>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D5F2BF7-5375-4830-98C0-A45054E37C11}" type="slidenum">
              <a:rPr lang="en-US"/>
              <a:pPr/>
              <a:t>44</a:t>
            </a:fld>
            <a:endParaRPr lang="en-US"/>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6EA849E-45E7-4E8D-84FF-B793C237D87D}" type="slidenum">
              <a:rPr lang="en-US"/>
              <a:pPr/>
              <a:t>45</a:t>
            </a:fld>
            <a:endParaRPr lang="en-US"/>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AC3DC0D-B7B2-40E9-B0D3-28CCA05D0FCF}" type="slidenum">
              <a:rPr lang="en-US"/>
              <a:pPr/>
              <a:t>46</a:t>
            </a:fld>
            <a:endParaRPr lang="en-US"/>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1C61787-8A78-4CE2-8852-3163BC839242}" type="slidenum">
              <a:rPr lang="en-US"/>
              <a:pPr/>
              <a:t>47</a:t>
            </a:fld>
            <a:endParaRPr lang="en-US"/>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5EACD8B0-2ECC-4558-801D-B9A3B6E6A497}" type="slidenum">
              <a:rPr lang="en-US"/>
              <a:pPr/>
              <a:t>48</a:t>
            </a:fld>
            <a:endParaRPr lang="en-US"/>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93C1B17-BF22-447F-A4DD-AEA544FA7C6F}" type="slidenum">
              <a:rPr lang="en-US"/>
              <a:pPr/>
              <a:t>49</a:t>
            </a:fld>
            <a:endParaRPr lang="en-US"/>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7930FE9-E4C8-41D1-A450-527B7A5D679E}" type="slidenum">
              <a:rPr lang="en-US"/>
              <a:pPr/>
              <a:t>5</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472CAFC-A855-4FDF-9678-0E39D41AA40C}" type="slidenum">
              <a:rPr lang="en-US"/>
              <a:pPr/>
              <a:t>50</a:t>
            </a:fld>
            <a:endParaRPr lang="en-US"/>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40D6064-1A18-47FA-9FF7-B37CEF1B7CC4}" type="slidenum">
              <a:rPr lang="en-US"/>
              <a:pPr/>
              <a:t>51</a:t>
            </a:fld>
            <a:endParaRPr lang="en-US"/>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AA2153F-A800-488D-AC1F-9FB4AD3E11B2}" type="slidenum">
              <a:rPr lang="en-US"/>
              <a:pPr/>
              <a:t>52</a:t>
            </a:fld>
            <a:endParaRPr lang="en-US"/>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9EC8409-7F70-47C4-A50C-7E31F18A2B1C}" type="slidenum">
              <a:rPr lang="en-US"/>
              <a:pPr/>
              <a:t>53</a:t>
            </a:fld>
            <a:endParaRPr lang="en-US"/>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D1C8035-52E3-49DF-A726-BF1919699F86}" type="slidenum">
              <a:rPr lang="en-US"/>
              <a:pPr/>
              <a:t>54</a:t>
            </a:fld>
            <a:endParaRPr lang="en-US"/>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684748E-E2FD-440C-B763-299E9D138E4B}" type="slidenum">
              <a:rPr lang="en-US"/>
              <a:pPr/>
              <a:t>55</a:t>
            </a:fld>
            <a:endParaRPr lang="en-US"/>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02CDB41-5C6B-4A07-9C63-D60888F7FD13}" type="slidenum">
              <a:rPr lang="en-US"/>
              <a:pPr/>
              <a:t>56</a:t>
            </a:fld>
            <a:endParaRPr lang="en-US"/>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B68C3E9-0A41-4E42-824E-1724471C493E}" type="slidenum">
              <a:rPr lang="en-US"/>
              <a:pPr/>
              <a:t>57</a:t>
            </a:fld>
            <a:endParaRPr lang="en-US"/>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EC80021-9061-4791-B07A-A5FCA7DBC906}" type="slidenum">
              <a:rPr lang="en-US"/>
              <a:pPr/>
              <a:t>58</a:t>
            </a:fld>
            <a:endParaRPr lang="en-US"/>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9CD1AD2-DB1A-4D92-8877-D6B471FE8A24}" type="slidenum">
              <a:rPr lang="en-US"/>
              <a:pPr/>
              <a:t>59</a:t>
            </a:fld>
            <a:endParaRPr lang="en-US"/>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136E75E-1206-47F9-8927-EB0C2A27C662}" type="slidenum">
              <a:rPr lang="en-US"/>
              <a:pPr/>
              <a:t>6</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FA95262-2B85-43C1-8813-E33FEFE76F86}" type="slidenum">
              <a:rPr lang="en-US"/>
              <a:pPr/>
              <a:t>60</a:t>
            </a:fld>
            <a:endParaRPr lang="en-US"/>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799FFF64-2F89-40AE-A9BA-70C1E63F9A36}" type="slidenum">
              <a:rPr lang="en-US"/>
              <a:pPr/>
              <a:t>61</a:t>
            </a:fld>
            <a:endParaRPr lang="en-US"/>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7F30725-21C2-4589-97E4-2FC4214E05CB}" type="slidenum">
              <a:rPr lang="en-US"/>
              <a:pPr/>
              <a:t>62</a:t>
            </a:fld>
            <a:endParaRPr lang="en-US"/>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88EC6C9-93B6-4D61-B966-2421BD765C1E}" type="slidenum">
              <a:rPr lang="en-US"/>
              <a:pPr/>
              <a:t>63</a:t>
            </a:fld>
            <a:endParaRPr lang="en-US"/>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29639AA-964A-43C3-8202-E17AA4F29863}" type="slidenum">
              <a:rPr lang="en-US"/>
              <a:pPr/>
              <a:t>64</a:t>
            </a:fld>
            <a:endParaRPr lang="en-US"/>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77E16A0-8733-4DD2-9D2B-9BBD6E9DFA53}" type="slidenum">
              <a:rPr lang="en-US"/>
              <a:pPr/>
              <a:t>65</a:t>
            </a:fld>
            <a:endParaRPr lang="en-US"/>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6C5995C-C41B-4BA9-81DE-CB6AA014871E}" type="slidenum">
              <a:rPr lang="en-US"/>
              <a:pPr/>
              <a:t>66</a:t>
            </a:fld>
            <a:endParaRPr lang="en-US"/>
          </a:p>
        </p:txBody>
      </p:sp>
      <p:sp>
        <p:nvSpPr>
          <p:cNvPr id="147459" name="Rectangle 2"/>
          <p:cNvSpPr>
            <a:spLocks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C8AD1B6-1157-4107-9D4F-E21191368B5B}" type="slidenum">
              <a:rPr lang="en-US"/>
              <a:pPr/>
              <a:t>67</a:t>
            </a:fld>
            <a:endParaRPr lang="en-US"/>
          </a:p>
        </p:txBody>
      </p:sp>
      <p:sp>
        <p:nvSpPr>
          <p:cNvPr id="148483" name="Rectangle 2"/>
          <p:cNvSpPr>
            <a:spLocks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BCCA1E0-C7F8-45FA-B758-98FF798C663B}" type="slidenum">
              <a:rPr lang="en-US"/>
              <a:pPr/>
              <a:t>68</a:t>
            </a:fld>
            <a:endParaRPr lang="en-US"/>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07C7A882-E94F-41A0-BE6B-1C95285ECA5C}" type="slidenum">
              <a:rPr lang="en-US"/>
              <a:pPr/>
              <a:t>69</a:t>
            </a:fld>
            <a:endParaRPr lang="en-US"/>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0A64CF5-B25F-4B27-87CF-7563FA420F61}" type="slidenum">
              <a:rPr lang="en-US"/>
              <a:pPr/>
              <a:t>7</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DA9EE34-59BD-4CFF-92CA-D95497283DB3}" type="slidenum">
              <a:rPr lang="en-US"/>
              <a:pPr/>
              <a:t>70</a:t>
            </a:fld>
            <a:endParaRPr lang="en-US"/>
          </a:p>
        </p:txBody>
      </p:sp>
      <p:sp>
        <p:nvSpPr>
          <p:cNvPr id="151555" name="Rectangle 2"/>
          <p:cNvSpPr>
            <a:spLocks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2D61256-8CEF-40C7-8E6C-86FBD9F7FC0B}" type="slidenum">
              <a:rPr lang="en-US"/>
              <a:pPr/>
              <a:t>71</a:t>
            </a:fld>
            <a:endParaRPr lang="en-US"/>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B466C8AF-D11D-47F1-9E33-9DCC416EBD93}" type="slidenum">
              <a:rPr lang="en-US"/>
              <a:pPr/>
              <a:t>72</a:t>
            </a:fld>
            <a:endParaRPr lang="en-US"/>
          </a:p>
        </p:txBody>
      </p:sp>
      <p:sp>
        <p:nvSpPr>
          <p:cNvPr id="153603" name="Rectangle 2"/>
          <p:cNvSpPr>
            <a:spLocks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F8AF7E65-B2ED-412D-BC05-9DCBD63D2EC8}" type="slidenum">
              <a:rPr lang="en-US"/>
              <a:pPr/>
              <a:t>73</a:t>
            </a:fld>
            <a:endParaRPr lang="en-US"/>
          </a:p>
        </p:txBody>
      </p:sp>
      <p:sp>
        <p:nvSpPr>
          <p:cNvPr id="154627" name="Rectangle 2"/>
          <p:cNvSpPr>
            <a:spLocks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1BFABFB4-5B4D-45C8-98A9-3896B7FC7E36}" type="slidenum">
              <a:rPr lang="en-US"/>
              <a:pPr/>
              <a:t>74</a:t>
            </a:fld>
            <a:endParaRPr lang="en-US"/>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D8C4A7D-56FE-4E94-ADFA-594382D6F0E5}" type="slidenum">
              <a:rPr lang="en-US"/>
              <a:pPr/>
              <a:t>75</a:t>
            </a:fld>
            <a:endParaRPr lang="en-US"/>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F5BBEB2-D7B1-408D-BBD9-949B6986150F}" type="slidenum">
              <a:rPr lang="en-US"/>
              <a:pPr/>
              <a:t>8</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10EFAC-442B-4F1D-BFF4-20E1108F7213}" type="slidenum">
              <a:rPr lang="en-US"/>
              <a:pPr/>
              <a:t>9</a:t>
            </a:fld>
            <a:endParaRPr lang="en-US"/>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457DB-7F8F-471E-8020-6F671C4FE0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1301D-E1BE-479C-9EF5-35A2579901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FB6B3-1544-4E91-92DE-5A7A4018EE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FEDCB-CCD5-468B-A5B8-EE076ABF6BD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6B63B-7502-4D50-A60A-0AFCA0FDE83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4BF68-D57B-4675-82A6-075A6520CC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0600B1-D15D-4CBB-A6B3-15DEB38C84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E9F1C-4F0C-49B1-9D2E-F546D8F836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1E34DE-0E0B-4ABB-9105-43D66FCFF5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BF464B-9095-4A04-8FCE-3E3867A2E5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C8EE17-2C87-4A4E-882A-16C4130B21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55C7FD-0383-41F4-A922-4259565A61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7174E1-49A6-484B-98A1-B971D4A80B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ABB69-ADC5-4D7D-9041-D92008B930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66"/>
            </a:gs>
            <a:gs pos="100000">
              <a:srgbClr val="00182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5D6DECB-FA76-41FF-AA03-F54F95D01C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smtClean="0">
                <a:solidFill>
                  <a:schemeClr val="bg1"/>
                </a:solidFill>
                <a:latin typeface="Century Schoolbook" pitchFamily="18" charset="0"/>
              </a:rPr>
              <a:t>Understanding Text Structures</a:t>
            </a:r>
          </a:p>
        </p:txBody>
      </p:sp>
      <p:sp>
        <p:nvSpPr>
          <p:cNvPr id="2051" name="Rectangle 3"/>
          <p:cNvSpPr>
            <a:spLocks noGrp="1" noChangeArrowheads="1"/>
          </p:cNvSpPr>
          <p:nvPr>
            <p:ph type="subTitle" idx="1"/>
          </p:nvPr>
        </p:nvSpPr>
        <p:spPr>
          <a:xfrm>
            <a:off x="533400" y="3657600"/>
            <a:ext cx="6400800" cy="838200"/>
          </a:xfrm>
        </p:spPr>
        <p:txBody>
          <a:bodyPr/>
          <a:lstStyle/>
          <a:p>
            <a:pPr eaLnBrk="1" hangingPunct="1"/>
            <a:r>
              <a:rPr lang="en-US" i="1" smtClean="0">
                <a:solidFill>
                  <a:schemeClr val="bg1"/>
                </a:solidFill>
                <a:latin typeface="Century Schoolbook" pitchFamily="18" charset="0"/>
              </a:rPr>
              <a:t> </a:t>
            </a:r>
          </a:p>
        </p:txBody>
      </p:sp>
      <p:pic>
        <p:nvPicPr>
          <p:cNvPr id="2052" name="Picture 4" descr="C:\Program Files\Microsoft Office\Clipart\standard\stddir2\bl00687_.wmf"/>
          <p:cNvPicPr>
            <a:picLocks noChangeAspect="1" noChangeArrowheads="1"/>
          </p:cNvPicPr>
          <p:nvPr/>
        </p:nvPicPr>
        <p:blipFill>
          <a:blip r:embed="rId3" cstate="print"/>
          <a:srcRect/>
          <a:stretch>
            <a:fillRect/>
          </a:stretch>
        </p:blipFill>
        <p:spPr bwMode="auto">
          <a:xfrm>
            <a:off x="5715000" y="3810000"/>
            <a:ext cx="2216150" cy="2184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Which paragraph is in chronological order?</a:t>
            </a:r>
          </a:p>
        </p:txBody>
      </p:sp>
      <p:sp>
        <p:nvSpPr>
          <p:cNvPr id="11267" name="Rectangle 4"/>
          <p:cNvSpPr>
            <a:spLocks noGrp="1" noChangeArrowheads="1"/>
          </p:cNvSpPr>
          <p:nvPr>
            <p:ph type="body" sz="half" idx="2"/>
          </p:nvPr>
        </p:nvSpPr>
        <p:spPr>
          <a:xfrm>
            <a:off x="4648200" y="1981200"/>
            <a:ext cx="4191000" cy="4114800"/>
          </a:xfrm>
        </p:spPr>
        <p:txBody>
          <a:bodyPr/>
          <a:lstStyle/>
          <a:p>
            <a:pPr eaLnBrk="1" hangingPunct="1">
              <a:lnSpc>
                <a:spcPct val="90000"/>
              </a:lnSpc>
              <a:buFontTx/>
              <a:buNone/>
            </a:pPr>
            <a:r>
              <a:rPr lang="en-US" sz="2400" smtClean="0"/>
              <a:t>        </a:t>
            </a:r>
            <a:r>
              <a:rPr lang="en-US" sz="2400" smtClean="0">
                <a:solidFill>
                  <a:srgbClr val="FFFFFF"/>
                </a:solidFill>
                <a:latin typeface="Maiandra GD" pitchFamily="34" charset="0"/>
              </a:rPr>
              <a:t>Through the ages, Pennsylvania has seen many interesting events. The state was founded in 1681 by William Penn. Later, Pennsylvania was the site of important Revolutionary War battles. After that, Pennsylvania was home to new factories during the Industrial Revolution. Today, Pennsylvania continues to make history.</a:t>
            </a:r>
          </a:p>
        </p:txBody>
      </p:sp>
      <p:sp>
        <p:nvSpPr>
          <p:cNvPr id="11268" name="Text Box 6"/>
          <p:cNvSpPr txBox="1">
            <a:spLocks noChangeArrowheads="1"/>
          </p:cNvSpPr>
          <p:nvPr/>
        </p:nvSpPr>
        <p:spPr bwMode="auto">
          <a:xfrm>
            <a:off x="1219200" y="2438400"/>
            <a:ext cx="3048000" cy="3081338"/>
          </a:xfrm>
          <a:prstGeom prst="rect">
            <a:avLst/>
          </a:prstGeom>
          <a:noFill/>
          <a:ln w="9525">
            <a:noFill/>
            <a:miter lim="800000"/>
            <a:headEnd/>
            <a:tailEnd/>
          </a:ln>
        </p:spPr>
        <p:txBody>
          <a:bodyPr>
            <a:spAutoFit/>
          </a:bodyPr>
          <a:lstStyle/>
          <a:p>
            <a:pPr>
              <a:spcBef>
                <a:spcPct val="50000"/>
              </a:spcBef>
            </a:pPr>
            <a:r>
              <a:rPr lang="en-US" sz="2800">
                <a:solidFill>
                  <a:srgbClr val="99FFCC"/>
                </a:solidFill>
                <a:latin typeface="Century Schoolbook" pitchFamily="18" charset="0"/>
              </a:rPr>
              <a:t>This is the paragraph in chronological order. Can you find the clue words that show this order?</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Which paragraph is in chronological order?</a:t>
            </a:r>
          </a:p>
        </p:txBody>
      </p:sp>
      <p:sp>
        <p:nvSpPr>
          <p:cNvPr id="12291" name="Rectangle 3"/>
          <p:cNvSpPr>
            <a:spLocks noGrp="1" noChangeArrowheads="1"/>
          </p:cNvSpPr>
          <p:nvPr>
            <p:ph type="body" sz="half" idx="2"/>
          </p:nvPr>
        </p:nvSpPr>
        <p:spPr>
          <a:xfrm>
            <a:off x="4648200" y="1981200"/>
            <a:ext cx="4191000" cy="4114800"/>
          </a:xfrm>
        </p:spPr>
        <p:txBody>
          <a:bodyPr/>
          <a:lstStyle/>
          <a:p>
            <a:pPr eaLnBrk="1" hangingPunct="1">
              <a:lnSpc>
                <a:spcPct val="90000"/>
              </a:lnSpc>
              <a:buFontTx/>
              <a:buNone/>
            </a:pPr>
            <a:r>
              <a:rPr lang="en-US" sz="2400" smtClean="0"/>
              <a:t>        </a:t>
            </a:r>
            <a:r>
              <a:rPr lang="en-US" sz="2400" smtClean="0">
                <a:solidFill>
                  <a:srgbClr val="FFFF00"/>
                </a:solidFill>
                <a:latin typeface="Maiandra GD" pitchFamily="34" charset="0"/>
              </a:rPr>
              <a:t>Through the ages</a:t>
            </a:r>
            <a:r>
              <a:rPr lang="en-US" sz="2400" smtClean="0">
                <a:solidFill>
                  <a:srgbClr val="FFFFFF"/>
                </a:solidFill>
                <a:latin typeface="Maiandra GD" pitchFamily="34" charset="0"/>
              </a:rPr>
              <a:t>, Pennsylvania has seen many interesting events. The state was founded in </a:t>
            </a:r>
            <a:r>
              <a:rPr lang="en-US" sz="2400" smtClean="0">
                <a:solidFill>
                  <a:srgbClr val="FFFF00"/>
                </a:solidFill>
                <a:latin typeface="Maiandra GD" pitchFamily="34" charset="0"/>
              </a:rPr>
              <a:t>1681</a:t>
            </a:r>
            <a:r>
              <a:rPr lang="en-US" sz="2400" smtClean="0">
                <a:solidFill>
                  <a:srgbClr val="FFFFFF"/>
                </a:solidFill>
                <a:latin typeface="Maiandra GD" pitchFamily="34" charset="0"/>
              </a:rPr>
              <a:t> by William Penn. </a:t>
            </a:r>
            <a:r>
              <a:rPr lang="en-US" sz="2400" smtClean="0">
                <a:solidFill>
                  <a:srgbClr val="FFFF00"/>
                </a:solidFill>
                <a:latin typeface="Maiandra GD" pitchFamily="34" charset="0"/>
              </a:rPr>
              <a:t>Later</a:t>
            </a:r>
            <a:r>
              <a:rPr lang="en-US" sz="2400" smtClean="0">
                <a:solidFill>
                  <a:srgbClr val="FFFFFF"/>
                </a:solidFill>
                <a:latin typeface="Maiandra GD" pitchFamily="34" charset="0"/>
              </a:rPr>
              <a:t>, Pennsylvania was the site of important Revolutionary War battles. </a:t>
            </a:r>
            <a:r>
              <a:rPr lang="en-US" sz="2400" smtClean="0">
                <a:solidFill>
                  <a:srgbClr val="FFFF00"/>
                </a:solidFill>
                <a:latin typeface="Maiandra GD" pitchFamily="34" charset="0"/>
              </a:rPr>
              <a:t>After that</a:t>
            </a:r>
            <a:r>
              <a:rPr lang="en-US" sz="2400" smtClean="0">
                <a:solidFill>
                  <a:srgbClr val="FFFFFF"/>
                </a:solidFill>
                <a:latin typeface="Maiandra GD" pitchFamily="34" charset="0"/>
              </a:rPr>
              <a:t>, Pennsylvania was home to new factories during the Industrial Revolution. </a:t>
            </a:r>
            <a:r>
              <a:rPr lang="en-US" sz="2400" smtClean="0">
                <a:solidFill>
                  <a:srgbClr val="FFFF00"/>
                </a:solidFill>
                <a:latin typeface="Maiandra GD" pitchFamily="34" charset="0"/>
              </a:rPr>
              <a:t>Today</a:t>
            </a:r>
            <a:r>
              <a:rPr lang="en-US" sz="2400" smtClean="0">
                <a:solidFill>
                  <a:srgbClr val="FFFFFF"/>
                </a:solidFill>
                <a:latin typeface="Maiandra GD" pitchFamily="34" charset="0"/>
              </a:rPr>
              <a:t>, Pennsylvania continues to make history.</a:t>
            </a:r>
          </a:p>
        </p:txBody>
      </p:sp>
      <p:sp>
        <p:nvSpPr>
          <p:cNvPr id="12292" name="Text Box 4"/>
          <p:cNvSpPr txBox="1">
            <a:spLocks noChangeArrowheads="1"/>
          </p:cNvSpPr>
          <p:nvPr/>
        </p:nvSpPr>
        <p:spPr bwMode="auto">
          <a:xfrm>
            <a:off x="1219200" y="2438400"/>
            <a:ext cx="3048000" cy="3081338"/>
          </a:xfrm>
          <a:prstGeom prst="rect">
            <a:avLst/>
          </a:prstGeom>
          <a:noFill/>
          <a:ln w="9525">
            <a:noFill/>
            <a:miter lim="800000"/>
            <a:headEnd/>
            <a:tailEnd/>
          </a:ln>
        </p:spPr>
        <p:txBody>
          <a:bodyPr>
            <a:spAutoFit/>
          </a:bodyPr>
          <a:lstStyle/>
          <a:p>
            <a:pPr>
              <a:spcBef>
                <a:spcPct val="50000"/>
              </a:spcBef>
            </a:pPr>
            <a:r>
              <a:rPr lang="en-US" sz="2800">
                <a:solidFill>
                  <a:srgbClr val="99FFCC"/>
                </a:solidFill>
                <a:latin typeface="Century Schoolbook" pitchFamily="18" charset="0"/>
              </a:rPr>
              <a:t>This is the paragraph in chronological order. Can you find the clue words that show this order?</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Think about it!</a:t>
            </a:r>
          </a:p>
        </p:txBody>
      </p:sp>
      <p:sp>
        <p:nvSpPr>
          <p:cNvPr id="27651" name="Rectangle 3"/>
          <p:cNvSpPr>
            <a:spLocks noGrp="1" noChangeArrowheads="1"/>
          </p:cNvSpPr>
          <p:nvPr>
            <p:ph type="body" idx="1"/>
          </p:nvPr>
        </p:nvSpPr>
        <p:spPr>
          <a:xfrm>
            <a:off x="685800" y="1981200"/>
            <a:ext cx="7772400" cy="3200400"/>
          </a:xfrm>
        </p:spPr>
        <p:txBody>
          <a:bodyPr/>
          <a:lstStyle/>
          <a:p>
            <a:pPr eaLnBrk="1" hangingPunct="1"/>
            <a:r>
              <a:rPr lang="en-US" sz="3600" smtClean="0">
                <a:solidFill>
                  <a:srgbClr val="99FFCC"/>
                </a:solidFill>
                <a:latin typeface="Century Schoolbook" pitchFamily="18" charset="0"/>
              </a:rPr>
              <a:t>What is a structure?</a:t>
            </a:r>
          </a:p>
          <a:p>
            <a:pPr eaLnBrk="1" hangingPunct="1"/>
            <a:r>
              <a:rPr lang="en-US" sz="3600" smtClean="0">
                <a:solidFill>
                  <a:srgbClr val="99FFCC"/>
                </a:solidFill>
                <a:latin typeface="Century Schoolbook" pitchFamily="18" charset="0"/>
              </a:rPr>
              <a:t>What does chronological order mean?</a:t>
            </a:r>
          </a:p>
          <a:p>
            <a:pPr eaLnBrk="1" hangingPunct="1"/>
            <a:r>
              <a:rPr lang="en-US" sz="3600" smtClean="0">
                <a:solidFill>
                  <a:srgbClr val="99FFCC"/>
                </a:solidFill>
                <a:latin typeface="Century Schoolbook" pitchFamily="18" charset="0"/>
              </a:rPr>
              <a:t>What are some clue words that show chronological order?</a:t>
            </a:r>
          </a:p>
        </p:txBody>
      </p:sp>
      <p:pic>
        <p:nvPicPr>
          <p:cNvPr id="13316" name="Picture 5" descr="C:\Program Files\Microsoft Office\Clipart\standard\stddir1\bd05139_.wmf"/>
          <p:cNvPicPr>
            <a:picLocks noChangeAspect="1" noChangeArrowheads="1"/>
          </p:cNvPicPr>
          <p:nvPr/>
        </p:nvPicPr>
        <p:blipFill>
          <a:blip r:embed="rId3" cstate="print"/>
          <a:srcRect/>
          <a:stretch>
            <a:fillRect/>
          </a:stretch>
        </p:blipFill>
        <p:spPr bwMode="auto">
          <a:xfrm>
            <a:off x="6400800" y="4876800"/>
            <a:ext cx="2209800" cy="1604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Another text structure</a:t>
            </a:r>
          </a:p>
        </p:txBody>
      </p:sp>
      <p:sp>
        <p:nvSpPr>
          <p:cNvPr id="29700" name="Rectangle 4"/>
          <p:cNvSpPr>
            <a:spLocks noGrp="1" noChangeArrowheads="1"/>
          </p:cNvSpPr>
          <p:nvPr>
            <p:ph type="body" sz="half" idx="2"/>
          </p:nvPr>
        </p:nvSpPr>
        <p:spPr/>
        <p:txBody>
          <a:bodyPr/>
          <a:lstStyle/>
          <a:p>
            <a:pPr eaLnBrk="1" hangingPunct="1"/>
            <a:r>
              <a:rPr lang="en-US" sz="2800" smtClean="0">
                <a:solidFill>
                  <a:srgbClr val="FFFFFF"/>
                </a:solidFill>
                <a:latin typeface="Century Schoolbook" pitchFamily="18" charset="0"/>
              </a:rPr>
              <a:t>But what if an author doesn’t want to show how something happened in sequence?</a:t>
            </a:r>
          </a:p>
          <a:p>
            <a:pPr eaLnBrk="1" hangingPunct="1"/>
            <a:r>
              <a:rPr lang="en-US" sz="2800" smtClean="0">
                <a:solidFill>
                  <a:srgbClr val="FFFFFF"/>
                </a:solidFill>
                <a:latin typeface="Century Schoolbook" pitchFamily="18" charset="0"/>
              </a:rPr>
              <a:t>The author would need to use another text structure! </a:t>
            </a:r>
          </a:p>
        </p:txBody>
      </p:sp>
      <p:pic>
        <p:nvPicPr>
          <p:cNvPr id="14340" name="Picture 6" descr="C:\Program Files\Microsoft Office\Clipart\standard\stddir1\bd05192_.wmf"/>
          <p:cNvPicPr>
            <a:picLocks noChangeAspect="1" noChangeArrowheads="1"/>
          </p:cNvPicPr>
          <p:nvPr>
            <p:ph type="clipArt" sz="half" idx="1"/>
          </p:nvPr>
        </p:nvPicPr>
        <p:blipFill>
          <a:blip r:embed="rId3" cstate="print"/>
          <a:srcRect/>
          <a:stretch>
            <a:fillRect/>
          </a:stretch>
        </p:blipFill>
        <p:spPr>
          <a:xfrm>
            <a:off x="865188" y="1981200"/>
            <a:ext cx="3451225"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Another text structure</a:t>
            </a:r>
          </a:p>
        </p:txBody>
      </p:sp>
      <p:sp>
        <p:nvSpPr>
          <p:cNvPr id="31748" name="Rectangle 4"/>
          <p:cNvSpPr>
            <a:spLocks noGrp="1" noChangeArrowheads="1"/>
          </p:cNvSpPr>
          <p:nvPr>
            <p:ph type="body" sz="half" idx="2"/>
          </p:nvPr>
        </p:nvSpPr>
        <p:spPr>
          <a:xfrm>
            <a:off x="4191000" y="1981200"/>
            <a:ext cx="4267200" cy="4114800"/>
          </a:xfrm>
        </p:spPr>
        <p:txBody>
          <a:bodyPr/>
          <a:lstStyle/>
          <a:p>
            <a:pPr eaLnBrk="1" hangingPunct="1">
              <a:lnSpc>
                <a:spcPct val="90000"/>
              </a:lnSpc>
            </a:pPr>
            <a:r>
              <a:rPr lang="en-US" sz="2800" smtClean="0">
                <a:solidFill>
                  <a:srgbClr val="99FFCC"/>
                </a:solidFill>
                <a:latin typeface="Century Schoolbook" pitchFamily="18" charset="0"/>
              </a:rPr>
              <a:t>Suppose an author wanted to explain how these two birds are similar and different</a:t>
            </a:r>
          </a:p>
          <a:p>
            <a:pPr eaLnBrk="1" hangingPunct="1">
              <a:lnSpc>
                <a:spcPct val="90000"/>
              </a:lnSpc>
            </a:pPr>
            <a:r>
              <a:rPr lang="en-US" sz="2800" smtClean="0">
                <a:solidFill>
                  <a:srgbClr val="99FFCC"/>
                </a:solidFill>
                <a:latin typeface="Century Schoolbook" pitchFamily="18" charset="0"/>
              </a:rPr>
              <a:t>Chronological order wouldn’t work---there is no order of events</a:t>
            </a:r>
          </a:p>
          <a:p>
            <a:pPr eaLnBrk="1" hangingPunct="1">
              <a:lnSpc>
                <a:spcPct val="90000"/>
              </a:lnSpc>
            </a:pPr>
            <a:r>
              <a:rPr lang="en-US" sz="2800" smtClean="0">
                <a:solidFill>
                  <a:srgbClr val="99FFCC"/>
                </a:solidFill>
                <a:latin typeface="Century Schoolbook" pitchFamily="18" charset="0"/>
              </a:rPr>
              <a:t>The author would need to use compare and contrast</a:t>
            </a:r>
          </a:p>
        </p:txBody>
      </p:sp>
      <p:pic>
        <p:nvPicPr>
          <p:cNvPr id="15364" name="Picture 6" descr="C:\Program Files\Microsoft Office\Clipart\standard\stddir1\an01155_.wmf"/>
          <p:cNvPicPr>
            <a:picLocks noChangeAspect="1" noChangeArrowheads="1"/>
          </p:cNvPicPr>
          <p:nvPr/>
        </p:nvPicPr>
        <p:blipFill>
          <a:blip r:embed="rId3" cstate="print"/>
          <a:srcRect/>
          <a:stretch>
            <a:fillRect/>
          </a:stretch>
        </p:blipFill>
        <p:spPr bwMode="auto">
          <a:xfrm>
            <a:off x="2590800" y="4038600"/>
            <a:ext cx="1154113" cy="1749425"/>
          </a:xfrm>
          <a:prstGeom prst="rect">
            <a:avLst/>
          </a:prstGeom>
          <a:noFill/>
          <a:ln w="9525">
            <a:noFill/>
            <a:miter lim="800000"/>
            <a:headEnd/>
            <a:tailEnd/>
          </a:ln>
        </p:spPr>
      </p:pic>
      <p:pic>
        <p:nvPicPr>
          <p:cNvPr id="15365" name="Picture 7" descr="C:\Program Files\Microsoft Office\Clipart\standard\stddir1\an01275_.wmf"/>
          <p:cNvPicPr>
            <a:picLocks noChangeAspect="1" noChangeArrowheads="1"/>
          </p:cNvPicPr>
          <p:nvPr/>
        </p:nvPicPr>
        <p:blipFill>
          <a:blip r:embed="rId4" cstate="print"/>
          <a:srcRect/>
          <a:stretch>
            <a:fillRect/>
          </a:stretch>
        </p:blipFill>
        <p:spPr bwMode="auto">
          <a:xfrm>
            <a:off x="990600" y="1981200"/>
            <a:ext cx="1887538" cy="180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Another text structure</a:t>
            </a:r>
          </a:p>
        </p:txBody>
      </p:sp>
      <p:sp>
        <p:nvSpPr>
          <p:cNvPr id="33795" name="Rectangle 3"/>
          <p:cNvSpPr>
            <a:spLocks noGrp="1" noChangeArrowheads="1"/>
          </p:cNvSpPr>
          <p:nvPr>
            <p:ph type="body" sz="half" idx="2"/>
          </p:nvPr>
        </p:nvSpPr>
        <p:spPr>
          <a:xfrm>
            <a:off x="2895600" y="1981200"/>
            <a:ext cx="5562600" cy="4114800"/>
          </a:xfrm>
        </p:spPr>
        <p:txBody>
          <a:bodyPr/>
          <a:lstStyle/>
          <a:p>
            <a:pPr eaLnBrk="1" hangingPunct="1">
              <a:buFontTx/>
              <a:buNone/>
            </a:pPr>
            <a:r>
              <a:rPr lang="en-US" sz="2400" smtClean="0">
                <a:solidFill>
                  <a:srgbClr val="99FFCC"/>
                </a:solidFill>
                <a:latin typeface="Century Schoolbook" pitchFamily="18" charset="0"/>
              </a:rPr>
              <a:t>       The cardinal and the cedar waxwing are two common birds. Both have crests on their heads. Both are common at birdfeeders. But the birds have some differences. The male cardinal is a bright red, while the waxwing is brown.  The cedar waxwing often migrates from place to place. On the other hand, the cardinal stays in one place year after year.</a:t>
            </a:r>
          </a:p>
        </p:txBody>
      </p:sp>
      <p:pic>
        <p:nvPicPr>
          <p:cNvPr id="16388" name="Picture 4" descr="C:\Program Files\Microsoft Office\Clipart\standard\stddir1\an01155_.wmf"/>
          <p:cNvPicPr>
            <a:picLocks noChangeAspect="1" noChangeArrowheads="1"/>
          </p:cNvPicPr>
          <p:nvPr/>
        </p:nvPicPr>
        <p:blipFill>
          <a:blip r:embed="rId3" cstate="print"/>
          <a:srcRect/>
          <a:stretch>
            <a:fillRect/>
          </a:stretch>
        </p:blipFill>
        <p:spPr bwMode="auto">
          <a:xfrm>
            <a:off x="914400" y="3886200"/>
            <a:ext cx="1154113" cy="1749425"/>
          </a:xfrm>
          <a:prstGeom prst="rect">
            <a:avLst/>
          </a:prstGeom>
          <a:noFill/>
          <a:ln w="9525">
            <a:noFill/>
            <a:miter lim="800000"/>
            <a:headEnd/>
            <a:tailEnd/>
          </a:ln>
        </p:spPr>
      </p:pic>
      <p:pic>
        <p:nvPicPr>
          <p:cNvPr id="16389" name="Picture 5" descr="C:\Program Files\Microsoft Office\Clipart\standard\stddir1\an01275_.wmf"/>
          <p:cNvPicPr>
            <a:picLocks noChangeAspect="1" noChangeArrowheads="1"/>
          </p:cNvPicPr>
          <p:nvPr/>
        </p:nvPicPr>
        <p:blipFill>
          <a:blip r:embed="rId4" cstate="print"/>
          <a:srcRect/>
          <a:stretch>
            <a:fillRect/>
          </a:stretch>
        </p:blipFill>
        <p:spPr bwMode="auto">
          <a:xfrm>
            <a:off x="609600" y="1752600"/>
            <a:ext cx="1887538" cy="180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Compare and contrast clue words</a:t>
            </a:r>
          </a:p>
        </p:txBody>
      </p:sp>
      <p:sp>
        <p:nvSpPr>
          <p:cNvPr id="17411" name="Text Box 4"/>
          <p:cNvSpPr txBox="1">
            <a:spLocks noChangeArrowheads="1"/>
          </p:cNvSpPr>
          <p:nvPr/>
        </p:nvSpPr>
        <p:spPr bwMode="auto">
          <a:xfrm>
            <a:off x="1295400" y="2209800"/>
            <a:ext cx="4495800" cy="3937000"/>
          </a:xfrm>
          <a:prstGeom prst="rect">
            <a:avLst/>
          </a:prstGeom>
          <a:noFill/>
          <a:ln w="9525">
            <a:noFill/>
            <a:miter lim="800000"/>
            <a:headEnd/>
            <a:tailEnd/>
          </a:ln>
        </p:spPr>
        <p:txBody>
          <a:bodyPr>
            <a:spAutoFit/>
          </a:bodyPr>
          <a:lstStyle/>
          <a:p>
            <a:pPr>
              <a:spcBef>
                <a:spcPct val="50000"/>
              </a:spcBef>
            </a:pPr>
            <a:r>
              <a:rPr lang="en-US"/>
              <a:t>   </a:t>
            </a:r>
            <a:r>
              <a:rPr lang="en-US" sz="2800">
                <a:solidFill>
                  <a:srgbClr val="99FFCC"/>
                </a:solidFill>
                <a:latin typeface="Century Schoolbook" pitchFamily="18" charset="0"/>
              </a:rPr>
              <a:t>When authors use the text structure of compare and contrast, they often use special clue words to show this text structure.</a:t>
            </a:r>
          </a:p>
          <a:p>
            <a:pPr>
              <a:spcBef>
                <a:spcPct val="50000"/>
              </a:spcBef>
            </a:pPr>
            <a:endParaRPr lang="en-US" sz="2800">
              <a:solidFill>
                <a:srgbClr val="99FFCC"/>
              </a:solidFill>
              <a:latin typeface="Century Schoolbook" pitchFamily="18" charset="0"/>
            </a:endParaRPr>
          </a:p>
          <a:p>
            <a:pPr>
              <a:spcBef>
                <a:spcPct val="50000"/>
              </a:spcBef>
            </a:pPr>
            <a:r>
              <a:rPr lang="en-US" sz="2800">
                <a:solidFill>
                  <a:srgbClr val="99FFCC"/>
                </a:solidFill>
                <a:latin typeface="Century Schoolbook" pitchFamily="18" charset="0"/>
              </a:rPr>
              <a:t>  Can you find the clue words in the paragraph?</a:t>
            </a:r>
          </a:p>
        </p:txBody>
      </p:sp>
      <p:pic>
        <p:nvPicPr>
          <p:cNvPr id="17412" name="Picture 5" descr="C:\Program Files\Microsoft Office\Clipart\standard\stddir1\an01275_.wmf"/>
          <p:cNvPicPr>
            <a:picLocks noChangeAspect="1" noChangeArrowheads="1"/>
          </p:cNvPicPr>
          <p:nvPr/>
        </p:nvPicPr>
        <p:blipFill>
          <a:blip r:embed="rId3" cstate="print"/>
          <a:srcRect/>
          <a:stretch>
            <a:fillRect/>
          </a:stretch>
        </p:blipFill>
        <p:spPr bwMode="auto">
          <a:xfrm>
            <a:off x="6248400" y="1676400"/>
            <a:ext cx="1963738" cy="1881188"/>
          </a:xfrm>
          <a:prstGeom prst="rect">
            <a:avLst/>
          </a:prstGeom>
          <a:noFill/>
          <a:ln w="9525">
            <a:noFill/>
            <a:miter lim="800000"/>
            <a:headEnd/>
            <a:tailEnd/>
          </a:ln>
        </p:spPr>
      </p:pic>
      <p:pic>
        <p:nvPicPr>
          <p:cNvPr id="17413" name="Picture 6" descr="C:\Program Files\Microsoft Office\Clipart\standard\stddir1\an01155_.wmf"/>
          <p:cNvPicPr>
            <a:picLocks noChangeAspect="1" noChangeArrowheads="1"/>
          </p:cNvPicPr>
          <p:nvPr/>
        </p:nvPicPr>
        <p:blipFill>
          <a:blip r:embed="rId4" cstate="print"/>
          <a:srcRect/>
          <a:stretch>
            <a:fillRect/>
          </a:stretch>
        </p:blipFill>
        <p:spPr bwMode="auto">
          <a:xfrm>
            <a:off x="6705600" y="4343400"/>
            <a:ext cx="1154113" cy="17494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Can you find the clue words?</a:t>
            </a:r>
          </a:p>
        </p:txBody>
      </p:sp>
      <p:sp>
        <p:nvSpPr>
          <p:cNvPr id="35843" name="Rectangle 3"/>
          <p:cNvSpPr>
            <a:spLocks noGrp="1" noChangeArrowheads="1"/>
          </p:cNvSpPr>
          <p:nvPr>
            <p:ph type="body" sz="half" idx="2"/>
          </p:nvPr>
        </p:nvSpPr>
        <p:spPr>
          <a:xfrm>
            <a:off x="2895600" y="1981200"/>
            <a:ext cx="5562600" cy="4114800"/>
          </a:xfrm>
        </p:spPr>
        <p:txBody>
          <a:bodyPr/>
          <a:lstStyle/>
          <a:p>
            <a:pPr eaLnBrk="1" hangingPunct="1">
              <a:buFontTx/>
              <a:buNone/>
            </a:pPr>
            <a:r>
              <a:rPr lang="en-US" sz="2400" smtClean="0">
                <a:solidFill>
                  <a:srgbClr val="99FFCC"/>
                </a:solidFill>
                <a:latin typeface="Century Schoolbook" pitchFamily="18" charset="0"/>
              </a:rPr>
              <a:t>       The cardinal and the cedar waxwing are two common birds. Both have crests on their heads. Both are common at birdfeeders. But the birds have some differences. The male cardinal is a bright red, while the waxwing is brown.  The cedar waxwing often migrates from place to place. On the other hand, the cardinal stays in one place year after year.</a:t>
            </a:r>
          </a:p>
        </p:txBody>
      </p:sp>
      <p:pic>
        <p:nvPicPr>
          <p:cNvPr id="18436" name="Picture 4" descr="C:\Program Files\Microsoft Office\Clipart\standard\stddir1\an01155_.wmf"/>
          <p:cNvPicPr>
            <a:picLocks noChangeAspect="1" noChangeArrowheads="1"/>
          </p:cNvPicPr>
          <p:nvPr/>
        </p:nvPicPr>
        <p:blipFill>
          <a:blip r:embed="rId3" cstate="print"/>
          <a:srcRect/>
          <a:stretch>
            <a:fillRect/>
          </a:stretch>
        </p:blipFill>
        <p:spPr bwMode="auto">
          <a:xfrm>
            <a:off x="914400" y="3886200"/>
            <a:ext cx="1154113" cy="1749425"/>
          </a:xfrm>
          <a:prstGeom prst="rect">
            <a:avLst/>
          </a:prstGeom>
          <a:noFill/>
          <a:ln w="9525">
            <a:noFill/>
            <a:miter lim="800000"/>
            <a:headEnd/>
            <a:tailEnd/>
          </a:ln>
        </p:spPr>
      </p:pic>
      <p:pic>
        <p:nvPicPr>
          <p:cNvPr id="18437" name="Picture 5" descr="C:\Program Files\Microsoft Office\Clipart\standard\stddir1\an01275_.wmf"/>
          <p:cNvPicPr>
            <a:picLocks noChangeAspect="1" noChangeArrowheads="1"/>
          </p:cNvPicPr>
          <p:nvPr/>
        </p:nvPicPr>
        <p:blipFill>
          <a:blip r:embed="rId4" cstate="print"/>
          <a:srcRect/>
          <a:stretch>
            <a:fillRect/>
          </a:stretch>
        </p:blipFill>
        <p:spPr bwMode="auto">
          <a:xfrm>
            <a:off x="609600" y="1752600"/>
            <a:ext cx="1887538" cy="180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Here they are!</a:t>
            </a:r>
          </a:p>
        </p:txBody>
      </p:sp>
      <p:sp>
        <p:nvSpPr>
          <p:cNvPr id="39939" name="Rectangle 3"/>
          <p:cNvSpPr>
            <a:spLocks noGrp="1" noChangeArrowheads="1"/>
          </p:cNvSpPr>
          <p:nvPr>
            <p:ph type="body" sz="half" idx="2"/>
          </p:nvPr>
        </p:nvSpPr>
        <p:spPr>
          <a:xfrm>
            <a:off x="2895600" y="1981200"/>
            <a:ext cx="5562600" cy="4114800"/>
          </a:xfrm>
        </p:spPr>
        <p:txBody>
          <a:bodyPr/>
          <a:lstStyle/>
          <a:p>
            <a:pPr eaLnBrk="1" hangingPunct="1">
              <a:buFontTx/>
              <a:buNone/>
            </a:pPr>
            <a:r>
              <a:rPr lang="en-US" sz="2400" smtClean="0">
                <a:solidFill>
                  <a:srgbClr val="99FFCC"/>
                </a:solidFill>
                <a:latin typeface="Century Schoolbook" pitchFamily="18" charset="0"/>
              </a:rPr>
              <a:t>       The cardinal and the cedar waxwing are two common birds. </a:t>
            </a:r>
            <a:r>
              <a:rPr lang="en-US" sz="2400" smtClean="0">
                <a:solidFill>
                  <a:srgbClr val="FFFF00"/>
                </a:solidFill>
                <a:latin typeface="Century Schoolbook" pitchFamily="18" charset="0"/>
              </a:rPr>
              <a:t>Both</a:t>
            </a:r>
            <a:r>
              <a:rPr lang="en-US" sz="2400" smtClean="0">
                <a:solidFill>
                  <a:srgbClr val="99FFCC"/>
                </a:solidFill>
                <a:latin typeface="Century Schoolbook" pitchFamily="18" charset="0"/>
              </a:rPr>
              <a:t> have crests on their heads. </a:t>
            </a:r>
            <a:r>
              <a:rPr lang="en-US" sz="2400" smtClean="0">
                <a:solidFill>
                  <a:srgbClr val="FFFF00"/>
                </a:solidFill>
                <a:latin typeface="Century Schoolbook" pitchFamily="18" charset="0"/>
              </a:rPr>
              <a:t>Both</a:t>
            </a:r>
            <a:r>
              <a:rPr lang="en-US" sz="2400" smtClean="0">
                <a:solidFill>
                  <a:srgbClr val="99FFCC"/>
                </a:solidFill>
                <a:latin typeface="Century Schoolbook" pitchFamily="18" charset="0"/>
              </a:rPr>
              <a:t> are common at birdfeeders. </a:t>
            </a:r>
            <a:r>
              <a:rPr lang="en-US" sz="2400" smtClean="0">
                <a:solidFill>
                  <a:srgbClr val="FFFF00"/>
                </a:solidFill>
                <a:latin typeface="Century Schoolbook" pitchFamily="18" charset="0"/>
              </a:rPr>
              <a:t>But</a:t>
            </a:r>
            <a:r>
              <a:rPr lang="en-US" sz="2400" smtClean="0">
                <a:solidFill>
                  <a:srgbClr val="99FFCC"/>
                </a:solidFill>
                <a:latin typeface="Century Schoolbook" pitchFamily="18" charset="0"/>
              </a:rPr>
              <a:t> the birds have some </a:t>
            </a:r>
            <a:r>
              <a:rPr lang="en-US" sz="2400" smtClean="0">
                <a:solidFill>
                  <a:srgbClr val="FFFF00"/>
                </a:solidFill>
                <a:latin typeface="Century Schoolbook" pitchFamily="18" charset="0"/>
              </a:rPr>
              <a:t>differences</a:t>
            </a:r>
            <a:r>
              <a:rPr lang="en-US" sz="2400" smtClean="0">
                <a:solidFill>
                  <a:srgbClr val="99FFCC"/>
                </a:solidFill>
                <a:latin typeface="Century Schoolbook" pitchFamily="18" charset="0"/>
              </a:rPr>
              <a:t>. The male cardinal is a bright red, </a:t>
            </a:r>
            <a:r>
              <a:rPr lang="en-US" sz="2400" smtClean="0">
                <a:solidFill>
                  <a:srgbClr val="FFFF00"/>
                </a:solidFill>
                <a:latin typeface="Century Schoolbook" pitchFamily="18" charset="0"/>
              </a:rPr>
              <a:t>while</a:t>
            </a:r>
            <a:r>
              <a:rPr lang="en-US" sz="2400" smtClean="0">
                <a:solidFill>
                  <a:srgbClr val="99FFCC"/>
                </a:solidFill>
                <a:latin typeface="Century Schoolbook" pitchFamily="18" charset="0"/>
              </a:rPr>
              <a:t> the waxwing is brown.  The cedar waxwing often migrates from place to place. </a:t>
            </a:r>
            <a:r>
              <a:rPr lang="en-US" sz="2400" smtClean="0">
                <a:solidFill>
                  <a:srgbClr val="FFFF00"/>
                </a:solidFill>
                <a:latin typeface="Century Schoolbook" pitchFamily="18" charset="0"/>
              </a:rPr>
              <a:t>On the other hand</a:t>
            </a:r>
            <a:r>
              <a:rPr lang="en-US" sz="2400" smtClean="0">
                <a:solidFill>
                  <a:srgbClr val="99FFCC"/>
                </a:solidFill>
                <a:latin typeface="Century Schoolbook" pitchFamily="18" charset="0"/>
              </a:rPr>
              <a:t>, the cardinal stays in one place year after year.</a:t>
            </a:r>
          </a:p>
        </p:txBody>
      </p:sp>
      <p:pic>
        <p:nvPicPr>
          <p:cNvPr id="19460" name="Picture 4" descr="C:\Program Files\Microsoft Office\Clipart\standard\stddir1\an01155_.wmf"/>
          <p:cNvPicPr>
            <a:picLocks noChangeAspect="1" noChangeArrowheads="1"/>
          </p:cNvPicPr>
          <p:nvPr/>
        </p:nvPicPr>
        <p:blipFill>
          <a:blip r:embed="rId3" cstate="print"/>
          <a:srcRect/>
          <a:stretch>
            <a:fillRect/>
          </a:stretch>
        </p:blipFill>
        <p:spPr bwMode="auto">
          <a:xfrm>
            <a:off x="914400" y="3886200"/>
            <a:ext cx="1154113" cy="1749425"/>
          </a:xfrm>
          <a:prstGeom prst="rect">
            <a:avLst/>
          </a:prstGeom>
          <a:noFill/>
          <a:ln w="9525">
            <a:noFill/>
            <a:miter lim="800000"/>
            <a:headEnd/>
            <a:tailEnd/>
          </a:ln>
        </p:spPr>
      </p:pic>
      <p:pic>
        <p:nvPicPr>
          <p:cNvPr id="19461" name="Picture 5" descr="C:\Program Files\Microsoft Office\Clipart\standard\stddir1\an01275_.wmf"/>
          <p:cNvPicPr>
            <a:picLocks noChangeAspect="1" noChangeArrowheads="1"/>
          </p:cNvPicPr>
          <p:nvPr/>
        </p:nvPicPr>
        <p:blipFill>
          <a:blip r:embed="rId4" cstate="print"/>
          <a:srcRect/>
          <a:stretch>
            <a:fillRect/>
          </a:stretch>
        </p:blipFill>
        <p:spPr bwMode="auto">
          <a:xfrm>
            <a:off x="609600" y="1752600"/>
            <a:ext cx="1887538" cy="18081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smtClean="0">
                <a:solidFill>
                  <a:srgbClr val="FFFF99"/>
                </a:solidFill>
              </a:rPr>
              <a:t>Compare and contrast graphic organizer</a:t>
            </a:r>
          </a:p>
        </p:txBody>
      </p:sp>
      <p:sp>
        <p:nvSpPr>
          <p:cNvPr id="20483" name="Rectangle 4"/>
          <p:cNvSpPr>
            <a:spLocks noGrp="1" noChangeArrowheads="1"/>
          </p:cNvSpPr>
          <p:nvPr>
            <p:ph type="body" sz="half" idx="2"/>
          </p:nvPr>
        </p:nvSpPr>
        <p:spPr/>
        <p:txBody>
          <a:bodyPr/>
          <a:lstStyle/>
          <a:p>
            <a:pPr eaLnBrk="1" hangingPunct="1"/>
            <a:r>
              <a:rPr lang="en-US" sz="2800" smtClean="0">
                <a:solidFill>
                  <a:srgbClr val="FFFFFF"/>
                </a:solidFill>
                <a:latin typeface="Century Schoolbook" pitchFamily="18" charset="0"/>
              </a:rPr>
              <a:t>To organize details from a paragraph in compare and contrast, use a Venn diagram</a:t>
            </a:r>
          </a:p>
        </p:txBody>
      </p:sp>
      <p:sp>
        <p:nvSpPr>
          <p:cNvPr id="20484" name="Oval 5"/>
          <p:cNvSpPr>
            <a:spLocks noChangeArrowheads="1"/>
          </p:cNvSpPr>
          <p:nvPr/>
        </p:nvSpPr>
        <p:spPr bwMode="auto">
          <a:xfrm>
            <a:off x="457200" y="2667000"/>
            <a:ext cx="2438400" cy="2286000"/>
          </a:xfrm>
          <a:prstGeom prst="ellipse">
            <a:avLst/>
          </a:prstGeom>
          <a:noFill/>
          <a:ln w="25400">
            <a:solidFill>
              <a:schemeClr val="bg1"/>
            </a:solidFill>
            <a:round/>
            <a:headEnd/>
            <a:tailEnd/>
          </a:ln>
        </p:spPr>
        <p:txBody>
          <a:bodyPr wrap="none" anchor="ctr"/>
          <a:lstStyle/>
          <a:p>
            <a:endParaRPr lang="en-US"/>
          </a:p>
        </p:txBody>
      </p:sp>
      <p:sp>
        <p:nvSpPr>
          <p:cNvPr id="20485" name="Oval 6"/>
          <p:cNvSpPr>
            <a:spLocks noChangeArrowheads="1"/>
          </p:cNvSpPr>
          <p:nvPr/>
        </p:nvSpPr>
        <p:spPr bwMode="auto">
          <a:xfrm>
            <a:off x="2057400" y="2743200"/>
            <a:ext cx="2286000" cy="2209800"/>
          </a:xfrm>
          <a:prstGeom prst="ellipse">
            <a:avLst/>
          </a:prstGeom>
          <a:noFill/>
          <a:ln w="22225">
            <a:solidFill>
              <a:schemeClr val="bg1"/>
            </a:solidFill>
            <a:round/>
            <a:headEnd/>
            <a:tailEnd/>
          </a:ln>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What is a text structure?</a:t>
            </a:r>
          </a:p>
        </p:txBody>
      </p:sp>
      <p:sp>
        <p:nvSpPr>
          <p:cNvPr id="3076" name="Rectangle 4"/>
          <p:cNvSpPr>
            <a:spLocks noGrp="1" noChangeArrowheads="1"/>
          </p:cNvSpPr>
          <p:nvPr>
            <p:ph type="body" sz="half" idx="2"/>
          </p:nvPr>
        </p:nvSpPr>
        <p:spPr/>
        <p:txBody>
          <a:bodyPr/>
          <a:lstStyle/>
          <a:p>
            <a:pPr eaLnBrk="1" hangingPunct="1"/>
            <a:r>
              <a:rPr lang="en-US" sz="2800" smtClean="0">
                <a:solidFill>
                  <a:schemeClr val="bg1"/>
                </a:solidFill>
                <a:latin typeface="Century Schoolbook" pitchFamily="18" charset="0"/>
              </a:rPr>
              <a:t>A “structure” is a building or framework</a:t>
            </a:r>
          </a:p>
          <a:p>
            <a:pPr eaLnBrk="1" hangingPunct="1">
              <a:buFontTx/>
              <a:buNone/>
            </a:pPr>
            <a:endParaRPr lang="en-US" sz="2800" smtClean="0">
              <a:solidFill>
                <a:schemeClr val="bg1"/>
              </a:solidFill>
              <a:latin typeface="Century Schoolbook" pitchFamily="18" charset="0"/>
            </a:endParaRPr>
          </a:p>
          <a:p>
            <a:pPr eaLnBrk="1" hangingPunct="1"/>
            <a:r>
              <a:rPr lang="en-US" sz="2800" smtClean="0">
                <a:solidFill>
                  <a:schemeClr val="bg1"/>
                </a:solidFill>
                <a:latin typeface="Century Schoolbook" pitchFamily="18" charset="0"/>
              </a:rPr>
              <a:t>“Text structure” refers to how a piece of text is built</a:t>
            </a:r>
          </a:p>
        </p:txBody>
      </p:sp>
      <p:pic>
        <p:nvPicPr>
          <p:cNvPr id="2" name="Picture 6" descr="C:\Program Files\Microsoft Office\Clipart\standard\stddir1\bd06494_.wmf"/>
          <p:cNvPicPr>
            <a:picLocks noChangeAspect="1" noChangeArrowheads="1"/>
          </p:cNvPicPr>
          <p:nvPr>
            <p:ph type="clipArt" sz="half" idx="1"/>
          </p:nvPr>
        </p:nvPicPr>
        <p:blipFill>
          <a:blip r:embed="rId3" cstate="print"/>
          <a:srcRect/>
          <a:stretch>
            <a:fillRect/>
          </a:stretch>
        </p:blipFill>
        <p:spPr>
          <a:xfrm>
            <a:off x="685800" y="2568575"/>
            <a:ext cx="3810000" cy="29400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Review</a:t>
            </a:r>
          </a:p>
        </p:txBody>
      </p:sp>
      <p:sp>
        <p:nvSpPr>
          <p:cNvPr id="21507" name="Rectangle 3"/>
          <p:cNvSpPr>
            <a:spLocks noGrp="1" noChangeArrowheads="1"/>
          </p:cNvSpPr>
          <p:nvPr>
            <p:ph type="body" idx="1"/>
          </p:nvPr>
        </p:nvSpPr>
        <p:spPr/>
        <p:txBody>
          <a:bodyPr/>
          <a:lstStyle/>
          <a:p>
            <a:pPr eaLnBrk="1" hangingPunct="1"/>
            <a:r>
              <a:rPr lang="en-US" smtClean="0">
                <a:solidFill>
                  <a:srgbClr val="99FFCC"/>
                </a:solidFill>
                <a:latin typeface="Century Schoolbook" pitchFamily="18" charset="0"/>
              </a:rPr>
              <a:t>Can you explain the difference between chronological order and compare and contrast?</a:t>
            </a:r>
          </a:p>
          <a:p>
            <a:pPr eaLnBrk="1" hangingPunct="1"/>
            <a:r>
              <a:rPr lang="en-US" smtClean="0">
                <a:solidFill>
                  <a:srgbClr val="99FFCC"/>
                </a:solidFill>
                <a:latin typeface="Century Schoolbook" pitchFamily="18" charset="0"/>
              </a:rPr>
              <a:t>How can clue words help you as a reader?</a:t>
            </a:r>
          </a:p>
        </p:txBody>
      </p:sp>
      <p:pic>
        <p:nvPicPr>
          <p:cNvPr id="21508" name="Picture 4" descr="C:\Program Files\Microsoft Office\Clipart\standard\stddir1\an02034_.wmf"/>
          <p:cNvPicPr>
            <a:picLocks noChangeAspect="1" noChangeArrowheads="1"/>
          </p:cNvPicPr>
          <p:nvPr/>
        </p:nvPicPr>
        <p:blipFill>
          <a:blip r:embed="rId3" cstate="print"/>
          <a:srcRect/>
          <a:stretch>
            <a:fillRect/>
          </a:stretch>
        </p:blipFill>
        <p:spPr bwMode="auto">
          <a:xfrm>
            <a:off x="5867400" y="4572000"/>
            <a:ext cx="1042988" cy="1428750"/>
          </a:xfrm>
          <a:prstGeom prst="rect">
            <a:avLst/>
          </a:prstGeom>
          <a:noFill/>
          <a:ln w="9525">
            <a:noFill/>
            <a:miter lim="800000"/>
            <a:headEnd/>
            <a:tailEnd/>
          </a:ln>
        </p:spPr>
      </p:pic>
      <p:sp>
        <p:nvSpPr>
          <p:cNvPr id="21509" name="Text Box 6"/>
          <p:cNvSpPr txBox="1">
            <a:spLocks noChangeArrowheads="1"/>
          </p:cNvSpPr>
          <p:nvPr/>
        </p:nvSpPr>
        <p:spPr bwMode="auto">
          <a:xfrm>
            <a:off x="4937125" y="4384675"/>
            <a:ext cx="1311275" cy="457200"/>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Another text structure</a:t>
            </a:r>
          </a:p>
        </p:txBody>
      </p:sp>
      <p:sp>
        <p:nvSpPr>
          <p:cNvPr id="22531" name="Rectangle 3"/>
          <p:cNvSpPr>
            <a:spLocks noGrp="1" noChangeArrowheads="1"/>
          </p:cNvSpPr>
          <p:nvPr>
            <p:ph type="body" idx="1"/>
          </p:nvPr>
        </p:nvSpPr>
        <p:spPr>
          <a:xfrm>
            <a:off x="685800" y="1981200"/>
            <a:ext cx="7772400" cy="2209800"/>
          </a:xfrm>
        </p:spPr>
        <p:txBody>
          <a:bodyPr/>
          <a:lstStyle/>
          <a:p>
            <a:pPr eaLnBrk="1" hangingPunct="1"/>
            <a:r>
              <a:rPr lang="en-US" smtClean="0">
                <a:solidFill>
                  <a:srgbClr val="FFFFFF"/>
                </a:solidFill>
              </a:rPr>
              <a:t>Sometimes, a writer will want to explain how one event leads to another</a:t>
            </a:r>
          </a:p>
          <a:p>
            <a:pPr eaLnBrk="1" hangingPunct="1"/>
            <a:r>
              <a:rPr lang="en-US" smtClean="0">
                <a:solidFill>
                  <a:srgbClr val="FFFFFF"/>
                </a:solidFill>
              </a:rPr>
              <a:t>This kind of text structure is called cause and effect</a:t>
            </a:r>
          </a:p>
        </p:txBody>
      </p:sp>
      <p:pic>
        <p:nvPicPr>
          <p:cNvPr id="22532" name="Picture 4" descr="C:\Program Files\Microsoft Office\Clipart\standard\stddir2\en00265_.wmf"/>
          <p:cNvPicPr>
            <a:picLocks noChangeAspect="1" noChangeArrowheads="1"/>
          </p:cNvPicPr>
          <p:nvPr/>
        </p:nvPicPr>
        <p:blipFill>
          <a:blip r:embed="rId3" cstate="print"/>
          <a:srcRect/>
          <a:stretch>
            <a:fillRect/>
          </a:stretch>
        </p:blipFill>
        <p:spPr bwMode="auto">
          <a:xfrm>
            <a:off x="3352800" y="4114800"/>
            <a:ext cx="1790700" cy="13081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Cause and effect clue words</a:t>
            </a:r>
          </a:p>
        </p:txBody>
      </p:sp>
      <p:sp>
        <p:nvSpPr>
          <p:cNvPr id="23555" name="Rectangle 1027"/>
          <p:cNvSpPr>
            <a:spLocks noGrp="1" noChangeArrowheads="1"/>
          </p:cNvSpPr>
          <p:nvPr>
            <p:ph type="body" idx="1"/>
          </p:nvPr>
        </p:nvSpPr>
        <p:spPr>
          <a:xfrm>
            <a:off x="762000" y="2057400"/>
            <a:ext cx="4191000" cy="4114800"/>
          </a:xfrm>
        </p:spPr>
        <p:txBody>
          <a:bodyPr/>
          <a:lstStyle/>
          <a:p>
            <a:pPr eaLnBrk="1" hangingPunct="1"/>
            <a:r>
              <a:rPr lang="en-US" smtClean="0">
                <a:solidFill>
                  <a:srgbClr val="FFFFFF"/>
                </a:solidFill>
                <a:latin typeface="Century Schoolbook" pitchFamily="18" charset="0"/>
              </a:rPr>
              <a:t>When authors write paragraphs to show causes and effects, they use words like </a:t>
            </a:r>
            <a:r>
              <a:rPr lang="en-US" i="1" smtClean="0">
                <a:solidFill>
                  <a:srgbClr val="FFFFFF"/>
                </a:solidFill>
                <a:latin typeface="Century Schoolbook" pitchFamily="18" charset="0"/>
              </a:rPr>
              <a:t>cause, effect</a:t>
            </a:r>
            <a:r>
              <a:rPr lang="en-US" smtClean="0">
                <a:solidFill>
                  <a:srgbClr val="FFFFFF"/>
                </a:solidFill>
                <a:latin typeface="Century Schoolbook" pitchFamily="18" charset="0"/>
              </a:rPr>
              <a:t>, </a:t>
            </a:r>
            <a:r>
              <a:rPr lang="en-US" i="1" smtClean="0">
                <a:solidFill>
                  <a:srgbClr val="FFFFFF"/>
                </a:solidFill>
                <a:latin typeface="Century Schoolbook" pitchFamily="18" charset="0"/>
              </a:rPr>
              <a:t>as a result, consequently</a:t>
            </a:r>
            <a:r>
              <a:rPr lang="en-US" smtClean="0">
                <a:solidFill>
                  <a:srgbClr val="FFFFFF"/>
                </a:solidFill>
                <a:latin typeface="Century Schoolbook" pitchFamily="18" charset="0"/>
              </a:rPr>
              <a:t>, and </a:t>
            </a:r>
            <a:r>
              <a:rPr lang="en-US" i="1" smtClean="0">
                <a:solidFill>
                  <a:srgbClr val="FFFFFF"/>
                </a:solidFill>
                <a:latin typeface="Century Schoolbook" pitchFamily="18" charset="0"/>
              </a:rPr>
              <a:t>so </a:t>
            </a:r>
          </a:p>
        </p:txBody>
      </p:sp>
      <p:pic>
        <p:nvPicPr>
          <p:cNvPr id="23556" name="Picture 1028" descr="C:\Program Files\Microsoft Office\Clipart\Pub60Cor\so00257_.wmf"/>
          <p:cNvPicPr>
            <a:picLocks noChangeAspect="1" noChangeArrowheads="1"/>
          </p:cNvPicPr>
          <p:nvPr/>
        </p:nvPicPr>
        <p:blipFill>
          <a:blip r:embed="rId3" cstate="print"/>
          <a:srcRect/>
          <a:stretch>
            <a:fillRect/>
          </a:stretch>
        </p:blipFill>
        <p:spPr bwMode="auto">
          <a:xfrm>
            <a:off x="5638800" y="1981200"/>
            <a:ext cx="2701925" cy="29638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Can you find the clue words?</a:t>
            </a:r>
          </a:p>
        </p:txBody>
      </p:sp>
      <p:sp>
        <p:nvSpPr>
          <p:cNvPr id="24579" name="Rectangle 3"/>
          <p:cNvSpPr>
            <a:spLocks noGrp="1" noChangeArrowheads="1"/>
          </p:cNvSpPr>
          <p:nvPr>
            <p:ph type="body" idx="1"/>
          </p:nvPr>
        </p:nvSpPr>
        <p:spPr/>
        <p:txBody>
          <a:bodyPr/>
          <a:lstStyle/>
          <a:p>
            <a:pPr eaLnBrk="1" hangingPunct="1">
              <a:buFontTx/>
              <a:buNone/>
            </a:pPr>
            <a:r>
              <a:rPr lang="en-US" smtClean="0"/>
              <a:t>     </a:t>
            </a:r>
            <a:r>
              <a:rPr lang="en-US" smtClean="0">
                <a:solidFill>
                  <a:srgbClr val="FFFFFF"/>
                </a:solidFill>
                <a:latin typeface="Century Schoolbook" pitchFamily="18" charset="0"/>
              </a:rPr>
              <a:t>The night’s snowstorm had many effects. People were out shoveling snow from their sidewalks. The power lines were draped with ice. Snow plows drove down every street. Children were the happiest of all. The unexpected snow caused school to be cancelled!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Can you find the clue words?</a:t>
            </a:r>
          </a:p>
        </p:txBody>
      </p:sp>
      <p:sp>
        <p:nvSpPr>
          <p:cNvPr id="25603" name="Rectangle 3"/>
          <p:cNvSpPr>
            <a:spLocks noGrp="1" noChangeArrowheads="1"/>
          </p:cNvSpPr>
          <p:nvPr>
            <p:ph type="body" idx="1"/>
          </p:nvPr>
        </p:nvSpPr>
        <p:spPr/>
        <p:txBody>
          <a:bodyPr/>
          <a:lstStyle/>
          <a:p>
            <a:pPr eaLnBrk="1" hangingPunct="1">
              <a:buFontTx/>
              <a:buNone/>
            </a:pPr>
            <a:r>
              <a:rPr lang="en-US" smtClean="0"/>
              <a:t>     </a:t>
            </a:r>
            <a:r>
              <a:rPr lang="en-US" smtClean="0">
                <a:solidFill>
                  <a:srgbClr val="FFFFFF"/>
                </a:solidFill>
                <a:latin typeface="Century Schoolbook" pitchFamily="18" charset="0"/>
              </a:rPr>
              <a:t>The night’s snowstorm had many </a:t>
            </a:r>
            <a:r>
              <a:rPr lang="en-US" smtClean="0">
                <a:solidFill>
                  <a:srgbClr val="FFFF00"/>
                </a:solidFill>
                <a:latin typeface="Century Schoolbook" pitchFamily="18" charset="0"/>
              </a:rPr>
              <a:t>effects</a:t>
            </a:r>
            <a:r>
              <a:rPr lang="en-US" smtClean="0">
                <a:solidFill>
                  <a:srgbClr val="FFFFFF"/>
                </a:solidFill>
                <a:latin typeface="Century Schoolbook" pitchFamily="18" charset="0"/>
              </a:rPr>
              <a:t>. People were out shoveling snow from their sidewalks. The power lines were draped with ice. Snow plows drove down every street. Children were the happiest of all. The unexpected snow </a:t>
            </a:r>
            <a:r>
              <a:rPr lang="en-US" smtClean="0">
                <a:solidFill>
                  <a:srgbClr val="FFFF00"/>
                </a:solidFill>
                <a:latin typeface="Century Schoolbook" pitchFamily="18" charset="0"/>
              </a:rPr>
              <a:t>caused </a:t>
            </a:r>
            <a:r>
              <a:rPr lang="en-US" smtClean="0">
                <a:solidFill>
                  <a:srgbClr val="FFFFFF"/>
                </a:solidFill>
                <a:latin typeface="Century Schoolbook" pitchFamily="18" charset="0"/>
              </a:rPr>
              <a:t>school to be cancelled!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More with cause and effect</a:t>
            </a:r>
          </a:p>
        </p:txBody>
      </p:sp>
      <p:sp>
        <p:nvSpPr>
          <p:cNvPr id="26627" name="Rectangle 3"/>
          <p:cNvSpPr>
            <a:spLocks noGrp="1" noChangeArrowheads="1"/>
          </p:cNvSpPr>
          <p:nvPr>
            <p:ph type="body" idx="1"/>
          </p:nvPr>
        </p:nvSpPr>
        <p:spPr>
          <a:xfrm>
            <a:off x="685800" y="1752600"/>
            <a:ext cx="7772400" cy="2667000"/>
          </a:xfrm>
        </p:spPr>
        <p:txBody>
          <a:bodyPr/>
          <a:lstStyle/>
          <a:p>
            <a:pPr eaLnBrk="1" hangingPunct="1">
              <a:buFontTx/>
              <a:buNone/>
            </a:pPr>
            <a:r>
              <a:rPr lang="en-US" smtClean="0"/>
              <a:t>       </a:t>
            </a:r>
            <a:r>
              <a:rPr lang="en-US" smtClean="0">
                <a:solidFill>
                  <a:srgbClr val="FFFFFF"/>
                </a:solidFill>
              </a:rPr>
              <a:t>Baby painted turtles spend all winter in their nests. They have special chemicals in their blood that can keep their blood from freezing. As a result, baby painted turtles can survive freezing temperatures! </a:t>
            </a:r>
          </a:p>
        </p:txBody>
      </p:sp>
      <p:pic>
        <p:nvPicPr>
          <p:cNvPr id="26628" name="Picture 4" descr="C:\Program Files\Microsoft Office\Clipart\standard\stddir1\an02447_.wmf"/>
          <p:cNvPicPr>
            <a:picLocks noChangeAspect="1" noChangeArrowheads="1"/>
          </p:cNvPicPr>
          <p:nvPr/>
        </p:nvPicPr>
        <p:blipFill>
          <a:blip r:embed="rId3" cstate="print"/>
          <a:srcRect/>
          <a:stretch>
            <a:fillRect/>
          </a:stretch>
        </p:blipFill>
        <p:spPr bwMode="auto">
          <a:xfrm>
            <a:off x="3352800" y="4648200"/>
            <a:ext cx="2667000" cy="15827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More with cause and effect</a:t>
            </a:r>
          </a:p>
        </p:txBody>
      </p:sp>
      <p:sp>
        <p:nvSpPr>
          <p:cNvPr id="27651" name="Rectangle 3"/>
          <p:cNvSpPr>
            <a:spLocks noGrp="1" noChangeArrowheads="1"/>
          </p:cNvSpPr>
          <p:nvPr>
            <p:ph type="body" idx="1"/>
          </p:nvPr>
        </p:nvSpPr>
        <p:spPr>
          <a:xfrm>
            <a:off x="685800" y="1752600"/>
            <a:ext cx="7772400" cy="2667000"/>
          </a:xfrm>
        </p:spPr>
        <p:txBody>
          <a:bodyPr/>
          <a:lstStyle/>
          <a:p>
            <a:pPr eaLnBrk="1" hangingPunct="1">
              <a:buFontTx/>
              <a:buNone/>
            </a:pPr>
            <a:r>
              <a:rPr lang="en-US" smtClean="0"/>
              <a:t>       </a:t>
            </a:r>
            <a:r>
              <a:rPr lang="en-US" smtClean="0">
                <a:solidFill>
                  <a:srgbClr val="FFFFFF"/>
                </a:solidFill>
              </a:rPr>
              <a:t>Baby painted turtles spend all winter in their nests. </a:t>
            </a:r>
            <a:r>
              <a:rPr lang="en-US" smtClean="0">
                <a:solidFill>
                  <a:srgbClr val="FFFF00"/>
                </a:solidFill>
              </a:rPr>
              <a:t>They have special chemicals in their blood that can keep their blood from freezing.</a:t>
            </a:r>
            <a:r>
              <a:rPr lang="en-US" smtClean="0">
                <a:solidFill>
                  <a:srgbClr val="FFFFFF"/>
                </a:solidFill>
              </a:rPr>
              <a:t> As a result, baby painted turtles can survive freezing temperatures! </a:t>
            </a:r>
          </a:p>
        </p:txBody>
      </p:sp>
      <p:pic>
        <p:nvPicPr>
          <p:cNvPr id="27652" name="Picture 4" descr="C:\Program Files\Microsoft Office\Clipart\standard\stddir1\an02447_.wmf"/>
          <p:cNvPicPr>
            <a:picLocks noChangeAspect="1" noChangeArrowheads="1"/>
          </p:cNvPicPr>
          <p:nvPr/>
        </p:nvPicPr>
        <p:blipFill>
          <a:blip r:embed="rId3" cstate="print"/>
          <a:srcRect/>
          <a:stretch>
            <a:fillRect/>
          </a:stretch>
        </p:blipFill>
        <p:spPr bwMode="auto">
          <a:xfrm>
            <a:off x="3352800" y="4648200"/>
            <a:ext cx="2667000" cy="1582738"/>
          </a:xfrm>
          <a:prstGeom prst="rect">
            <a:avLst/>
          </a:prstGeom>
          <a:noFill/>
          <a:ln w="9525">
            <a:noFill/>
            <a:miter lim="800000"/>
            <a:headEnd/>
            <a:tailEnd/>
          </a:ln>
        </p:spPr>
      </p:pic>
      <p:sp>
        <p:nvSpPr>
          <p:cNvPr id="27653" name="Text Box 5"/>
          <p:cNvSpPr txBox="1">
            <a:spLocks noChangeArrowheads="1"/>
          </p:cNvSpPr>
          <p:nvPr/>
        </p:nvSpPr>
        <p:spPr bwMode="auto">
          <a:xfrm>
            <a:off x="914400" y="4876800"/>
            <a:ext cx="1981200" cy="1066800"/>
          </a:xfrm>
          <a:prstGeom prst="rect">
            <a:avLst/>
          </a:prstGeom>
          <a:noFill/>
          <a:ln w="9525">
            <a:noFill/>
            <a:miter lim="800000"/>
            <a:headEnd/>
            <a:tailEnd/>
          </a:ln>
        </p:spPr>
        <p:txBody>
          <a:bodyPr>
            <a:spAutoFit/>
          </a:bodyPr>
          <a:lstStyle/>
          <a:p>
            <a:pPr>
              <a:spcBef>
                <a:spcPct val="50000"/>
              </a:spcBef>
            </a:pPr>
            <a:r>
              <a:rPr lang="en-US" sz="3200">
                <a:solidFill>
                  <a:srgbClr val="FFFF00"/>
                </a:solidFill>
              </a:rPr>
              <a:t>This is the cause</a:t>
            </a:r>
          </a:p>
        </p:txBody>
      </p:sp>
      <p:sp>
        <p:nvSpPr>
          <p:cNvPr id="27654" name="Line 6"/>
          <p:cNvSpPr>
            <a:spLocks noChangeShapeType="1"/>
          </p:cNvSpPr>
          <p:nvPr/>
        </p:nvSpPr>
        <p:spPr bwMode="auto">
          <a:xfrm flipH="1">
            <a:off x="2057400" y="3200400"/>
            <a:ext cx="609600" cy="1905000"/>
          </a:xfrm>
          <a:prstGeom prst="line">
            <a:avLst/>
          </a:prstGeom>
          <a:noFill/>
          <a:ln w="76200">
            <a:solidFill>
              <a:schemeClr val="tx1"/>
            </a:solidFill>
            <a:round/>
            <a:headEnd type="triangle" w="med" len="med"/>
            <a:tailEnd/>
          </a:ln>
        </p:spPr>
        <p:txBody>
          <a:bodyPr/>
          <a:lstStyle/>
          <a:p>
            <a:endParaRPr lang="en-US"/>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More with cause and effect</a:t>
            </a:r>
          </a:p>
        </p:txBody>
      </p:sp>
      <p:sp>
        <p:nvSpPr>
          <p:cNvPr id="28675" name="Rectangle 3"/>
          <p:cNvSpPr>
            <a:spLocks noGrp="1" noChangeArrowheads="1"/>
          </p:cNvSpPr>
          <p:nvPr>
            <p:ph type="body" idx="1"/>
          </p:nvPr>
        </p:nvSpPr>
        <p:spPr>
          <a:xfrm>
            <a:off x="685800" y="1752600"/>
            <a:ext cx="7772400" cy="2667000"/>
          </a:xfrm>
        </p:spPr>
        <p:txBody>
          <a:bodyPr/>
          <a:lstStyle/>
          <a:p>
            <a:pPr eaLnBrk="1" hangingPunct="1">
              <a:buFontTx/>
              <a:buNone/>
            </a:pPr>
            <a:r>
              <a:rPr lang="en-US" smtClean="0"/>
              <a:t>       </a:t>
            </a:r>
            <a:r>
              <a:rPr lang="en-US" smtClean="0">
                <a:solidFill>
                  <a:srgbClr val="FFFFFF"/>
                </a:solidFill>
              </a:rPr>
              <a:t>Baby painted turtles spend all winter in their nests. They have special chemicals in their blood that can keep their blood from freezing. </a:t>
            </a:r>
            <a:r>
              <a:rPr lang="en-US" smtClean="0">
                <a:solidFill>
                  <a:srgbClr val="FFFF00"/>
                </a:solidFill>
              </a:rPr>
              <a:t>As a result, baby painted turtles can survive freezing temperatures!</a:t>
            </a:r>
            <a:r>
              <a:rPr lang="en-US" smtClean="0">
                <a:solidFill>
                  <a:srgbClr val="FFFFFF"/>
                </a:solidFill>
              </a:rPr>
              <a:t> </a:t>
            </a:r>
          </a:p>
        </p:txBody>
      </p:sp>
      <p:pic>
        <p:nvPicPr>
          <p:cNvPr id="28676" name="Picture 4" descr="C:\Program Files\Microsoft Office\Clipart\standard\stddir1\an02447_.wmf"/>
          <p:cNvPicPr>
            <a:picLocks noChangeAspect="1" noChangeArrowheads="1"/>
          </p:cNvPicPr>
          <p:nvPr/>
        </p:nvPicPr>
        <p:blipFill>
          <a:blip r:embed="rId3" cstate="print"/>
          <a:srcRect/>
          <a:stretch>
            <a:fillRect/>
          </a:stretch>
        </p:blipFill>
        <p:spPr bwMode="auto">
          <a:xfrm>
            <a:off x="3352800" y="4648200"/>
            <a:ext cx="2667000" cy="1582738"/>
          </a:xfrm>
          <a:prstGeom prst="rect">
            <a:avLst/>
          </a:prstGeom>
          <a:noFill/>
          <a:ln w="9525">
            <a:noFill/>
            <a:miter lim="800000"/>
            <a:headEnd/>
            <a:tailEnd/>
          </a:ln>
        </p:spPr>
      </p:pic>
      <p:sp>
        <p:nvSpPr>
          <p:cNvPr id="28677" name="Line 5"/>
          <p:cNvSpPr>
            <a:spLocks noChangeShapeType="1"/>
          </p:cNvSpPr>
          <p:nvPr/>
        </p:nvSpPr>
        <p:spPr bwMode="auto">
          <a:xfrm>
            <a:off x="4572000" y="4343400"/>
            <a:ext cx="2286000" cy="457200"/>
          </a:xfrm>
          <a:prstGeom prst="line">
            <a:avLst/>
          </a:prstGeom>
          <a:noFill/>
          <a:ln w="76200">
            <a:solidFill>
              <a:schemeClr val="tx1"/>
            </a:solidFill>
            <a:round/>
            <a:headEnd type="triangle" w="med" len="med"/>
            <a:tailEnd/>
          </a:ln>
        </p:spPr>
        <p:txBody>
          <a:bodyPr/>
          <a:lstStyle/>
          <a:p>
            <a:endParaRPr lang="en-US"/>
          </a:p>
        </p:txBody>
      </p:sp>
      <p:sp>
        <p:nvSpPr>
          <p:cNvPr id="28678" name="Text Box 6"/>
          <p:cNvSpPr txBox="1">
            <a:spLocks noChangeArrowheads="1"/>
          </p:cNvSpPr>
          <p:nvPr/>
        </p:nvSpPr>
        <p:spPr bwMode="auto">
          <a:xfrm>
            <a:off x="7010400" y="4343400"/>
            <a:ext cx="1524000" cy="822325"/>
          </a:xfrm>
          <a:prstGeom prst="rect">
            <a:avLst/>
          </a:prstGeom>
          <a:noFill/>
          <a:ln w="9525">
            <a:noFill/>
            <a:miter lim="800000"/>
            <a:headEnd/>
            <a:tailEnd/>
          </a:ln>
        </p:spPr>
        <p:txBody>
          <a:bodyPr>
            <a:spAutoFit/>
          </a:bodyPr>
          <a:lstStyle/>
          <a:p>
            <a:pPr>
              <a:spcBef>
                <a:spcPct val="50000"/>
              </a:spcBef>
            </a:pPr>
            <a:r>
              <a:rPr lang="en-US">
                <a:solidFill>
                  <a:srgbClr val="FFFF00"/>
                </a:solidFill>
              </a:rPr>
              <a:t>This is the effect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Review</a:t>
            </a:r>
          </a:p>
        </p:txBody>
      </p:sp>
      <p:sp>
        <p:nvSpPr>
          <p:cNvPr id="62467" name="Rectangle 3"/>
          <p:cNvSpPr>
            <a:spLocks noGrp="1" noChangeArrowheads="1"/>
          </p:cNvSpPr>
          <p:nvPr>
            <p:ph type="body" idx="1"/>
          </p:nvPr>
        </p:nvSpPr>
        <p:spPr/>
        <p:txBody>
          <a:bodyPr/>
          <a:lstStyle/>
          <a:p>
            <a:pPr eaLnBrk="1" hangingPunct="1"/>
            <a:r>
              <a:rPr lang="en-US" smtClean="0">
                <a:solidFill>
                  <a:srgbClr val="99FFCC"/>
                </a:solidFill>
              </a:rPr>
              <a:t>Which text structure tells about how things are similar and different?</a:t>
            </a:r>
          </a:p>
          <a:p>
            <a:pPr eaLnBrk="1" hangingPunct="1"/>
            <a:r>
              <a:rPr lang="en-US" i="1" smtClean="0">
                <a:solidFill>
                  <a:srgbClr val="FFFF99"/>
                </a:solidFill>
              </a:rPr>
              <a:t>Compare and contrast</a:t>
            </a:r>
          </a:p>
          <a:p>
            <a:pPr eaLnBrk="1" hangingPunct="1"/>
            <a:r>
              <a:rPr lang="en-US" smtClean="0">
                <a:solidFill>
                  <a:srgbClr val="99FFCC"/>
                </a:solidFill>
              </a:rPr>
              <a:t>Which text structure explains how things happen in time order?</a:t>
            </a:r>
          </a:p>
          <a:p>
            <a:pPr eaLnBrk="1" hangingPunct="1"/>
            <a:r>
              <a:rPr lang="en-US" i="1" smtClean="0">
                <a:solidFill>
                  <a:srgbClr val="FFFF99"/>
                </a:solidFill>
              </a:rPr>
              <a:t>Chronological order</a:t>
            </a:r>
          </a:p>
          <a:p>
            <a:pPr eaLnBrk="1" hangingPunct="1">
              <a:buFontTx/>
              <a:buNone/>
            </a:pPr>
            <a:endParaRPr lang="en-US" i="1" smtClean="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Another kind of text structure</a:t>
            </a:r>
          </a:p>
        </p:txBody>
      </p:sp>
      <p:sp>
        <p:nvSpPr>
          <p:cNvPr id="30723" name="Rectangle 4"/>
          <p:cNvSpPr>
            <a:spLocks noGrp="1" noChangeArrowheads="1"/>
          </p:cNvSpPr>
          <p:nvPr>
            <p:ph type="body" sz="half" idx="2"/>
          </p:nvPr>
        </p:nvSpPr>
        <p:spPr/>
        <p:txBody>
          <a:bodyPr/>
          <a:lstStyle/>
          <a:p>
            <a:pPr eaLnBrk="1" hangingPunct="1"/>
            <a:r>
              <a:rPr lang="en-US" sz="2800" smtClean="0">
                <a:solidFill>
                  <a:srgbClr val="99FFCC"/>
                </a:solidFill>
              </a:rPr>
              <a:t>Sometimes, an author will want to explain a problem, and then show one or more solutions</a:t>
            </a:r>
          </a:p>
          <a:p>
            <a:pPr eaLnBrk="1" hangingPunct="1"/>
            <a:r>
              <a:rPr lang="en-US" sz="2800" smtClean="0">
                <a:solidFill>
                  <a:srgbClr val="99FFCC"/>
                </a:solidFill>
              </a:rPr>
              <a:t>This kind of text structure is called </a:t>
            </a:r>
            <a:r>
              <a:rPr lang="en-US" sz="2800" i="1" smtClean="0">
                <a:solidFill>
                  <a:srgbClr val="99FFCC"/>
                </a:solidFill>
              </a:rPr>
              <a:t>problem and solution</a:t>
            </a:r>
          </a:p>
        </p:txBody>
      </p:sp>
      <p:pic>
        <p:nvPicPr>
          <p:cNvPr id="30724" name="Picture 6" descr="C:\Program Files\Microsoft Office\Clipart\standard\stddir3\pe01511_.wmf"/>
          <p:cNvPicPr>
            <a:picLocks noChangeAspect="1" noChangeArrowheads="1"/>
          </p:cNvPicPr>
          <p:nvPr>
            <p:ph type="clipArt" sz="half" idx="1"/>
          </p:nvPr>
        </p:nvPicPr>
        <p:blipFill>
          <a:blip r:embed="rId3" cstate="print"/>
          <a:srcRect/>
          <a:stretch>
            <a:fillRect/>
          </a:stretch>
        </p:blipFill>
        <p:spPr>
          <a:xfrm>
            <a:off x="1389063" y="1981200"/>
            <a:ext cx="2403475" cy="41148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What is a text structure?</a:t>
            </a:r>
          </a:p>
        </p:txBody>
      </p:sp>
      <p:sp>
        <p:nvSpPr>
          <p:cNvPr id="7171" name="Rectangle 3"/>
          <p:cNvSpPr>
            <a:spLocks noGrp="1" noChangeArrowheads="1"/>
          </p:cNvSpPr>
          <p:nvPr>
            <p:ph type="body" sz="half" idx="1"/>
          </p:nvPr>
        </p:nvSpPr>
        <p:spPr/>
        <p:txBody>
          <a:bodyPr/>
          <a:lstStyle/>
          <a:p>
            <a:pPr eaLnBrk="1" hangingPunct="1"/>
            <a:r>
              <a:rPr lang="en-US" sz="2800" smtClean="0">
                <a:solidFill>
                  <a:srgbClr val="FFFF99"/>
                </a:solidFill>
                <a:latin typeface="Century Schoolbook" pitchFamily="18" charset="0"/>
              </a:rPr>
              <a:t>Builders can use different kinds of structures to build different things</a:t>
            </a:r>
          </a:p>
          <a:p>
            <a:pPr eaLnBrk="1" hangingPunct="1"/>
            <a:r>
              <a:rPr lang="en-US" sz="2800" smtClean="0">
                <a:solidFill>
                  <a:srgbClr val="FFFF99"/>
                </a:solidFill>
                <a:latin typeface="Century Schoolbook" pitchFamily="18" charset="0"/>
              </a:rPr>
              <a:t>A skyscraper, for example, is a different kind of structure from a house</a:t>
            </a:r>
          </a:p>
          <a:p>
            <a:pPr eaLnBrk="1" hangingPunct="1"/>
            <a:endParaRPr lang="en-US" sz="2800" smtClean="0">
              <a:solidFill>
                <a:srgbClr val="FFFF99"/>
              </a:solidFill>
              <a:latin typeface="Century Schoolbook" pitchFamily="18" charset="0"/>
            </a:endParaRPr>
          </a:p>
        </p:txBody>
      </p:sp>
      <p:pic>
        <p:nvPicPr>
          <p:cNvPr id="4100" name="Picture 6" descr="C:\Program Files\Microsoft Office\Clipart\smbusbas\bd10467_.wmf"/>
          <p:cNvPicPr>
            <a:picLocks noChangeAspect="1" noChangeArrowheads="1"/>
          </p:cNvPicPr>
          <p:nvPr>
            <p:ph type="clipArt" sz="half" idx="2"/>
          </p:nvPr>
        </p:nvPicPr>
        <p:blipFill>
          <a:blip r:embed="rId3" cstate="print"/>
          <a:srcRect/>
          <a:stretch>
            <a:fillRect/>
          </a:stretch>
        </p:blipFill>
        <p:spPr>
          <a:xfrm>
            <a:off x="4648200" y="2884488"/>
            <a:ext cx="3810000" cy="23066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An example of problem and solution</a:t>
            </a:r>
            <a:r>
              <a:rPr lang="en-US" smtClean="0"/>
              <a:t> </a:t>
            </a:r>
          </a:p>
        </p:txBody>
      </p:sp>
      <p:sp>
        <p:nvSpPr>
          <p:cNvPr id="66563" name="Rectangle 3"/>
          <p:cNvSpPr>
            <a:spLocks noGrp="1" noChangeArrowheads="1"/>
          </p:cNvSpPr>
          <p:nvPr>
            <p:ph type="body" sz="half" idx="1"/>
          </p:nvPr>
        </p:nvSpPr>
        <p:spPr/>
        <p:txBody>
          <a:bodyPr/>
          <a:lstStyle/>
          <a:p>
            <a:pPr eaLnBrk="1" hangingPunct="1">
              <a:buFontTx/>
              <a:buNone/>
            </a:pPr>
            <a:r>
              <a:rPr lang="en-US" sz="2800" smtClean="0"/>
              <a:t>     </a:t>
            </a:r>
          </a:p>
        </p:txBody>
      </p:sp>
      <p:pic>
        <p:nvPicPr>
          <p:cNvPr id="66566" name="Picture 6" descr="C:\Documents and Settings\All Users\Documents\My Pictures\Kodak Pictures\2008-08-31\000_2085.jpg"/>
          <p:cNvPicPr>
            <a:picLocks noChangeAspect="1" noChangeArrowheads="1"/>
          </p:cNvPicPr>
          <p:nvPr>
            <p:ph type="clipArt" sz="half" idx="2"/>
          </p:nvPr>
        </p:nvPicPr>
        <p:blipFill>
          <a:blip r:embed="rId3" cstate="print"/>
          <a:srcRect/>
          <a:stretch>
            <a:fillRect/>
          </a:stretch>
        </p:blipFill>
        <p:spPr>
          <a:xfrm>
            <a:off x="4648200" y="2609850"/>
            <a:ext cx="3810000" cy="2857500"/>
          </a:xfrm>
          <a:noFill/>
        </p:spPr>
      </p:pic>
      <p:sp>
        <p:nvSpPr>
          <p:cNvPr id="31749" name="Text Box 7"/>
          <p:cNvSpPr txBox="1">
            <a:spLocks noChangeArrowheads="1"/>
          </p:cNvSpPr>
          <p:nvPr/>
        </p:nvSpPr>
        <p:spPr bwMode="auto">
          <a:xfrm>
            <a:off x="838200" y="1828800"/>
            <a:ext cx="3505200" cy="4838700"/>
          </a:xfrm>
          <a:prstGeom prst="rect">
            <a:avLst/>
          </a:prstGeom>
          <a:noFill/>
          <a:ln w="9525">
            <a:noFill/>
            <a:miter lim="800000"/>
            <a:headEnd/>
            <a:tailEnd/>
          </a:ln>
        </p:spPr>
        <p:txBody>
          <a:bodyPr>
            <a:spAutoFit/>
          </a:bodyPr>
          <a:lstStyle/>
          <a:p>
            <a:pPr>
              <a:spcBef>
                <a:spcPct val="50000"/>
              </a:spcBef>
            </a:pPr>
            <a:r>
              <a:rPr lang="en-US"/>
              <a:t>    </a:t>
            </a:r>
            <a:r>
              <a:rPr lang="en-US">
                <a:solidFill>
                  <a:srgbClr val="99FFCC"/>
                </a:solidFill>
              </a:rPr>
              <a:t>Park School had a terrible problem. Every day at recess, students would argue over the slides. Teachers had to spend time every day taking care of the arguments. Finally, one teacher came up with a great solution. They bought another set of slides that everyone could enjoy.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6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An example of problem and solution</a:t>
            </a:r>
          </a:p>
        </p:txBody>
      </p:sp>
      <p:sp>
        <p:nvSpPr>
          <p:cNvPr id="32771" name="Rectangle 3"/>
          <p:cNvSpPr>
            <a:spLocks noGrp="1" noChangeArrowheads="1"/>
          </p:cNvSpPr>
          <p:nvPr>
            <p:ph type="body" sz="half" idx="1"/>
          </p:nvPr>
        </p:nvSpPr>
        <p:spPr/>
        <p:txBody>
          <a:bodyPr/>
          <a:lstStyle/>
          <a:p>
            <a:pPr eaLnBrk="1" hangingPunct="1">
              <a:lnSpc>
                <a:spcPct val="90000"/>
              </a:lnSpc>
              <a:buFontTx/>
              <a:buNone/>
            </a:pPr>
            <a:r>
              <a:rPr lang="en-US" smtClean="0"/>
              <a:t>    </a:t>
            </a:r>
            <a:r>
              <a:rPr lang="en-US" sz="2400" smtClean="0">
                <a:solidFill>
                  <a:srgbClr val="99FFCC"/>
                </a:solidFill>
              </a:rPr>
              <a:t>Park School had a terrible problem. Every day at recess, students would argue over the slides. Teachers had to spend time every day taking care of the arguments. Finally, one teacher came up with a great solution. They bought another set of slides that everyone could enjoy.</a:t>
            </a:r>
          </a:p>
          <a:p>
            <a:pPr eaLnBrk="1" hangingPunct="1">
              <a:lnSpc>
                <a:spcPct val="90000"/>
              </a:lnSpc>
              <a:buFontTx/>
              <a:buNone/>
            </a:pPr>
            <a:endParaRPr lang="en-US" smtClean="0"/>
          </a:p>
        </p:txBody>
      </p:sp>
      <p:sp>
        <p:nvSpPr>
          <p:cNvPr id="32772" name="Rectangle 4"/>
          <p:cNvSpPr>
            <a:spLocks noGrp="1" noChangeArrowheads="1"/>
          </p:cNvSpPr>
          <p:nvPr>
            <p:ph type="body" sz="half" idx="2"/>
          </p:nvPr>
        </p:nvSpPr>
        <p:spPr>
          <a:xfrm>
            <a:off x="4648200" y="2438400"/>
            <a:ext cx="3810000" cy="2438400"/>
          </a:xfrm>
        </p:spPr>
        <p:txBody>
          <a:bodyPr/>
          <a:lstStyle/>
          <a:p>
            <a:pPr eaLnBrk="1" hangingPunct="1"/>
            <a:r>
              <a:rPr lang="en-US" i="1" smtClean="0">
                <a:solidFill>
                  <a:srgbClr val="FFFF99"/>
                </a:solidFill>
              </a:rPr>
              <a:t>Can you find the problem and the solution in this paragraph?</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An example of problem and solution</a:t>
            </a:r>
          </a:p>
        </p:txBody>
      </p:sp>
      <p:sp>
        <p:nvSpPr>
          <p:cNvPr id="33795" name="Rectangle 3"/>
          <p:cNvSpPr>
            <a:spLocks noGrp="1" noChangeArrowheads="1"/>
          </p:cNvSpPr>
          <p:nvPr>
            <p:ph type="body" sz="half" idx="1"/>
          </p:nvPr>
        </p:nvSpPr>
        <p:spPr/>
        <p:txBody>
          <a:bodyPr/>
          <a:lstStyle/>
          <a:p>
            <a:pPr eaLnBrk="1" hangingPunct="1">
              <a:lnSpc>
                <a:spcPct val="90000"/>
              </a:lnSpc>
              <a:buFontTx/>
              <a:buNone/>
            </a:pPr>
            <a:r>
              <a:rPr lang="en-US" smtClean="0"/>
              <a:t>    </a:t>
            </a:r>
            <a:r>
              <a:rPr lang="en-US" sz="2400" smtClean="0">
                <a:solidFill>
                  <a:srgbClr val="99FFCC"/>
                </a:solidFill>
              </a:rPr>
              <a:t>Park School had a terrible problem. </a:t>
            </a:r>
            <a:r>
              <a:rPr lang="en-US" sz="2400" i="1" smtClean="0">
                <a:solidFill>
                  <a:srgbClr val="FFFF99"/>
                </a:solidFill>
              </a:rPr>
              <a:t>Every day at recess, students would argue over the slides.</a:t>
            </a:r>
            <a:r>
              <a:rPr lang="en-US" sz="2400" smtClean="0">
                <a:solidFill>
                  <a:srgbClr val="99FFCC"/>
                </a:solidFill>
              </a:rPr>
              <a:t> Teachers had to spend time every day taking care of the arguments. Finally, one teacher came up with a great solution. They bought another set of slides that everyone could enjoy.</a:t>
            </a:r>
          </a:p>
          <a:p>
            <a:pPr eaLnBrk="1" hangingPunct="1">
              <a:lnSpc>
                <a:spcPct val="90000"/>
              </a:lnSpc>
              <a:buFontTx/>
              <a:buNone/>
            </a:pPr>
            <a:endParaRPr lang="en-US" smtClean="0"/>
          </a:p>
        </p:txBody>
      </p:sp>
      <p:sp>
        <p:nvSpPr>
          <p:cNvPr id="33796" name="Rectangle 4"/>
          <p:cNvSpPr>
            <a:spLocks noGrp="1" noChangeArrowheads="1"/>
          </p:cNvSpPr>
          <p:nvPr>
            <p:ph type="body" sz="half" idx="2"/>
          </p:nvPr>
        </p:nvSpPr>
        <p:spPr>
          <a:xfrm>
            <a:off x="5791200" y="2438400"/>
            <a:ext cx="2667000" cy="1066800"/>
          </a:xfrm>
        </p:spPr>
        <p:txBody>
          <a:bodyPr/>
          <a:lstStyle/>
          <a:p>
            <a:pPr eaLnBrk="1" hangingPunct="1">
              <a:buFontTx/>
              <a:buNone/>
            </a:pPr>
            <a:r>
              <a:rPr lang="en-US" smtClean="0">
                <a:solidFill>
                  <a:srgbClr val="FFFF99"/>
                </a:solidFill>
              </a:rPr>
              <a:t>    Here is the problem</a:t>
            </a:r>
          </a:p>
        </p:txBody>
      </p:sp>
      <p:sp>
        <p:nvSpPr>
          <p:cNvPr id="33797" name="Line 6"/>
          <p:cNvSpPr>
            <a:spLocks noChangeShapeType="1"/>
          </p:cNvSpPr>
          <p:nvPr/>
        </p:nvSpPr>
        <p:spPr bwMode="auto">
          <a:xfrm flipH="1">
            <a:off x="4267200" y="2971800"/>
            <a:ext cx="1371600" cy="0"/>
          </a:xfrm>
          <a:prstGeom prst="line">
            <a:avLst/>
          </a:prstGeom>
          <a:noFill/>
          <a:ln w="76200">
            <a:solidFill>
              <a:schemeClr val="bg1"/>
            </a:solidFill>
            <a:round/>
            <a:headEnd/>
            <a:tailEnd type="triangle" w="med" len="med"/>
          </a:ln>
        </p:spPr>
        <p:txBody>
          <a:bodyPr/>
          <a:lstStyle/>
          <a:p>
            <a:endParaRPr lang="en-US"/>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An example of problem and solution</a:t>
            </a:r>
          </a:p>
        </p:txBody>
      </p:sp>
      <p:sp>
        <p:nvSpPr>
          <p:cNvPr id="34819" name="Rectangle 3"/>
          <p:cNvSpPr>
            <a:spLocks noGrp="1" noChangeArrowheads="1"/>
          </p:cNvSpPr>
          <p:nvPr>
            <p:ph type="body" sz="half" idx="1"/>
          </p:nvPr>
        </p:nvSpPr>
        <p:spPr/>
        <p:txBody>
          <a:bodyPr/>
          <a:lstStyle/>
          <a:p>
            <a:pPr eaLnBrk="1" hangingPunct="1">
              <a:lnSpc>
                <a:spcPct val="90000"/>
              </a:lnSpc>
              <a:buFontTx/>
              <a:buNone/>
            </a:pPr>
            <a:r>
              <a:rPr lang="en-US" smtClean="0"/>
              <a:t>    </a:t>
            </a:r>
            <a:r>
              <a:rPr lang="en-US" sz="2400" smtClean="0">
                <a:solidFill>
                  <a:srgbClr val="99FFCC"/>
                </a:solidFill>
              </a:rPr>
              <a:t>Park School had a terrible problem. </a:t>
            </a:r>
            <a:r>
              <a:rPr lang="en-US" sz="2400" i="1" smtClean="0">
                <a:solidFill>
                  <a:srgbClr val="FFFF99"/>
                </a:solidFill>
              </a:rPr>
              <a:t>Every day at recess, students would argue over the slides.</a:t>
            </a:r>
            <a:r>
              <a:rPr lang="en-US" sz="2400" smtClean="0">
                <a:solidFill>
                  <a:srgbClr val="99FFCC"/>
                </a:solidFill>
              </a:rPr>
              <a:t> Teachers had to spend time every day taking care of the arguments. Finally, one teacher came up with a great solution. </a:t>
            </a:r>
            <a:r>
              <a:rPr lang="en-US" sz="2400" smtClean="0">
                <a:solidFill>
                  <a:srgbClr val="FF99CC"/>
                </a:solidFill>
              </a:rPr>
              <a:t>They bought another set of slides that everyone could enjoy.</a:t>
            </a:r>
          </a:p>
          <a:p>
            <a:pPr eaLnBrk="1" hangingPunct="1">
              <a:lnSpc>
                <a:spcPct val="90000"/>
              </a:lnSpc>
              <a:buFontTx/>
              <a:buNone/>
            </a:pPr>
            <a:endParaRPr lang="en-US" smtClean="0">
              <a:solidFill>
                <a:srgbClr val="FF99CC"/>
              </a:solidFill>
            </a:endParaRPr>
          </a:p>
        </p:txBody>
      </p:sp>
      <p:sp>
        <p:nvSpPr>
          <p:cNvPr id="34820" name="Rectangle 4"/>
          <p:cNvSpPr>
            <a:spLocks noGrp="1" noChangeArrowheads="1"/>
          </p:cNvSpPr>
          <p:nvPr>
            <p:ph type="body" sz="half" idx="2"/>
          </p:nvPr>
        </p:nvSpPr>
        <p:spPr>
          <a:xfrm>
            <a:off x="5791200" y="2438400"/>
            <a:ext cx="2667000" cy="1066800"/>
          </a:xfrm>
        </p:spPr>
        <p:txBody>
          <a:bodyPr/>
          <a:lstStyle/>
          <a:p>
            <a:pPr eaLnBrk="1" hangingPunct="1">
              <a:buFontTx/>
              <a:buNone/>
            </a:pPr>
            <a:r>
              <a:rPr lang="en-US" smtClean="0">
                <a:solidFill>
                  <a:srgbClr val="FFFF99"/>
                </a:solidFill>
              </a:rPr>
              <a:t>    Here is the problem</a:t>
            </a:r>
          </a:p>
        </p:txBody>
      </p:sp>
      <p:sp>
        <p:nvSpPr>
          <p:cNvPr id="34821" name="Line 5"/>
          <p:cNvSpPr>
            <a:spLocks noChangeShapeType="1"/>
          </p:cNvSpPr>
          <p:nvPr/>
        </p:nvSpPr>
        <p:spPr bwMode="auto">
          <a:xfrm flipH="1">
            <a:off x="4267200" y="2971800"/>
            <a:ext cx="1371600" cy="0"/>
          </a:xfrm>
          <a:prstGeom prst="line">
            <a:avLst/>
          </a:prstGeom>
          <a:noFill/>
          <a:ln w="76200">
            <a:solidFill>
              <a:schemeClr val="bg1"/>
            </a:solidFill>
            <a:round/>
            <a:headEnd/>
            <a:tailEnd type="triangle" w="med" len="med"/>
          </a:ln>
        </p:spPr>
        <p:txBody>
          <a:bodyPr/>
          <a:lstStyle/>
          <a:p>
            <a:endParaRPr lang="en-US"/>
          </a:p>
        </p:txBody>
      </p:sp>
      <p:sp>
        <p:nvSpPr>
          <p:cNvPr id="34822" name="Text Box 6"/>
          <p:cNvSpPr txBox="1">
            <a:spLocks noChangeArrowheads="1"/>
          </p:cNvSpPr>
          <p:nvPr/>
        </p:nvSpPr>
        <p:spPr bwMode="auto">
          <a:xfrm>
            <a:off x="6248400" y="4191000"/>
            <a:ext cx="1828800" cy="946150"/>
          </a:xfrm>
          <a:prstGeom prst="rect">
            <a:avLst/>
          </a:prstGeom>
          <a:noFill/>
          <a:ln w="9525">
            <a:noFill/>
            <a:miter lim="800000"/>
            <a:headEnd/>
            <a:tailEnd/>
          </a:ln>
        </p:spPr>
        <p:txBody>
          <a:bodyPr>
            <a:spAutoFit/>
          </a:bodyPr>
          <a:lstStyle/>
          <a:p>
            <a:pPr>
              <a:spcBef>
                <a:spcPct val="50000"/>
              </a:spcBef>
            </a:pPr>
            <a:r>
              <a:rPr lang="en-US" sz="2800">
                <a:solidFill>
                  <a:srgbClr val="99FFCC"/>
                </a:solidFill>
              </a:rPr>
              <a:t>Here is the solution</a:t>
            </a:r>
          </a:p>
        </p:txBody>
      </p:sp>
      <p:sp>
        <p:nvSpPr>
          <p:cNvPr id="34823" name="Line 7"/>
          <p:cNvSpPr>
            <a:spLocks noChangeShapeType="1"/>
          </p:cNvSpPr>
          <p:nvPr/>
        </p:nvSpPr>
        <p:spPr bwMode="auto">
          <a:xfrm flipH="1">
            <a:off x="4495800" y="4953000"/>
            <a:ext cx="1219200" cy="0"/>
          </a:xfrm>
          <a:prstGeom prst="line">
            <a:avLst/>
          </a:prstGeom>
          <a:noFill/>
          <a:ln w="76200">
            <a:solidFill>
              <a:srgbClr val="FFCC99"/>
            </a:solidFill>
            <a:round/>
            <a:headEnd/>
            <a:tailEnd type="triangle" w="med" len="med"/>
          </a:ln>
        </p:spPr>
        <p:txBody>
          <a:bodyPr/>
          <a:lstStyle/>
          <a:p>
            <a:endParaRPr lang="en-US"/>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Of course, problem and solution is not always so simple</a:t>
            </a:r>
          </a:p>
        </p:txBody>
      </p:sp>
      <p:sp>
        <p:nvSpPr>
          <p:cNvPr id="35843" name="Rectangle 3"/>
          <p:cNvSpPr>
            <a:spLocks noGrp="1" noChangeArrowheads="1"/>
          </p:cNvSpPr>
          <p:nvPr>
            <p:ph type="body" sz="half" idx="1"/>
          </p:nvPr>
        </p:nvSpPr>
        <p:spPr/>
        <p:txBody>
          <a:bodyPr/>
          <a:lstStyle/>
          <a:p>
            <a:pPr eaLnBrk="1" hangingPunct="1"/>
            <a:r>
              <a:rPr lang="en-US" sz="2800" smtClean="0">
                <a:solidFill>
                  <a:srgbClr val="99FFCC"/>
                </a:solidFill>
              </a:rPr>
              <a:t>Often, authors will signal problem and solution structure with clue words like problem and solution, just like in the last paragraph</a:t>
            </a:r>
          </a:p>
          <a:p>
            <a:pPr eaLnBrk="1" hangingPunct="1"/>
            <a:r>
              <a:rPr lang="en-US" sz="2800" smtClean="0">
                <a:solidFill>
                  <a:srgbClr val="99FFCC"/>
                </a:solidFill>
              </a:rPr>
              <a:t>Sometimes, authors will use related words</a:t>
            </a:r>
          </a:p>
        </p:txBody>
      </p:sp>
      <p:pic>
        <p:nvPicPr>
          <p:cNvPr id="35844" name="Picture 6" descr="C:\Documents and Settings\All Users\Documents\My Pictures\Kodak Pictures\2008-06-03\000_1764.jpg"/>
          <p:cNvPicPr>
            <a:picLocks noChangeAspect="1" noChangeArrowheads="1"/>
          </p:cNvPicPr>
          <p:nvPr>
            <p:ph type="clipArt" sz="half" idx="2"/>
          </p:nvPr>
        </p:nvPicPr>
        <p:blipFill>
          <a:blip r:embed="rId3" cstate="print"/>
          <a:srcRect/>
          <a:stretch>
            <a:fillRect/>
          </a:stretch>
        </p:blipFill>
        <p:spPr>
          <a:xfrm>
            <a:off x="4648200" y="2609850"/>
            <a:ext cx="3810000" cy="28575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Of course, problem and solution is not always so simple</a:t>
            </a:r>
          </a:p>
        </p:txBody>
      </p:sp>
      <p:sp>
        <p:nvSpPr>
          <p:cNvPr id="36867" name="Rectangle 3"/>
          <p:cNvSpPr>
            <a:spLocks noGrp="1" noChangeArrowheads="1"/>
          </p:cNvSpPr>
          <p:nvPr>
            <p:ph type="body" sz="half" idx="1"/>
          </p:nvPr>
        </p:nvSpPr>
        <p:spPr/>
        <p:txBody>
          <a:bodyPr/>
          <a:lstStyle/>
          <a:p>
            <a:pPr eaLnBrk="1" hangingPunct="1"/>
            <a:r>
              <a:rPr lang="en-US" sz="2800" smtClean="0">
                <a:solidFill>
                  <a:srgbClr val="99FFCC"/>
                </a:solidFill>
              </a:rPr>
              <a:t>Synonyms for problem include </a:t>
            </a:r>
            <a:r>
              <a:rPr lang="en-US" sz="2800" i="1" smtClean="0">
                <a:solidFill>
                  <a:srgbClr val="99FFCC"/>
                </a:solidFill>
              </a:rPr>
              <a:t>difficulty, struggle, uncertainty, worry, threat, </a:t>
            </a:r>
            <a:r>
              <a:rPr lang="en-US" sz="2800" smtClean="0">
                <a:solidFill>
                  <a:srgbClr val="99FFCC"/>
                </a:solidFill>
              </a:rPr>
              <a:t>and </a:t>
            </a:r>
            <a:r>
              <a:rPr lang="en-US" sz="2800" i="1" smtClean="0">
                <a:solidFill>
                  <a:srgbClr val="99FFCC"/>
                </a:solidFill>
              </a:rPr>
              <a:t>trouble</a:t>
            </a:r>
            <a:endParaRPr lang="en-US" sz="2800" smtClean="0">
              <a:solidFill>
                <a:srgbClr val="99FFCC"/>
              </a:solidFill>
            </a:endParaRPr>
          </a:p>
          <a:p>
            <a:pPr eaLnBrk="1" hangingPunct="1"/>
            <a:r>
              <a:rPr lang="en-US" sz="2800" smtClean="0">
                <a:solidFill>
                  <a:srgbClr val="99FFCC"/>
                </a:solidFill>
              </a:rPr>
              <a:t>Synonyms for solution include </a:t>
            </a:r>
            <a:r>
              <a:rPr lang="en-US" sz="2800" i="1" smtClean="0">
                <a:solidFill>
                  <a:srgbClr val="99FFCC"/>
                </a:solidFill>
              </a:rPr>
              <a:t>possibility, hope, bright spot, answer, </a:t>
            </a:r>
            <a:r>
              <a:rPr lang="en-US" sz="2800" smtClean="0">
                <a:solidFill>
                  <a:srgbClr val="99FFCC"/>
                </a:solidFill>
              </a:rPr>
              <a:t>and </a:t>
            </a:r>
            <a:r>
              <a:rPr lang="en-US" sz="2800" i="1" smtClean="0">
                <a:solidFill>
                  <a:srgbClr val="99FFCC"/>
                </a:solidFill>
              </a:rPr>
              <a:t>future</a:t>
            </a:r>
            <a:endParaRPr lang="en-US" sz="2800" smtClean="0">
              <a:solidFill>
                <a:srgbClr val="99FFCC"/>
              </a:solidFill>
            </a:endParaRPr>
          </a:p>
        </p:txBody>
      </p:sp>
      <p:pic>
        <p:nvPicPr>
          <p:cNvPr id="36868" name="Picture 4" descr="C:\Documents and Settings\All Users\Documents\My Pictures\Kodak Pictures\2008-06-03\000_1764.jpg"/>
          <p:cNvPicPr>
            <a:picLocks noChangeAspect="1" noChangeArrowheads="1"/>
          </p:cNvPicPr>
          <p:nvPr>
            <p:ph type="clipArt" sz="half" idx="2"/>
          </p:nvPr>
        </p:nvPicPr>
        <p:blipFill>
          <a:blip r:embed="rId3" cstate="print"/>
          <a:srcRect/>
          <a:stretch>
            <a:fillRect/>
          </a:stretch>
        </p:blipFill>
        <p:spPr>
          <a:xfrm>
            <a:off x="4648200" y="2609850"/>
            <a:ext cx="3810000" cy="2857500"/>
          </a:xfrm>
          <a:noFill/>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A more difficult problem and solution paragraph</a:t>
            </a:r>
          </a:p>
        </p:txBody>
      </p:sp>
      <p:sp>
        <p:nvSpPr>
          <p:cNvPr id="37891" name="Rectangle 4"/>
          <p:cNvSpPr>
            <a:spLocks noGrp="1" noChangeArrowheads="1"/>
          </p:cNvSpPr>
          <p:nvPr>
            <p:ph type="body" sz="half" idx="2"/>
          </p:nvPr>
        </p:nvSpPr>
        <p:spPr>
          <a:xfrm>
            <a:off x="3810000" y="1981200"/>
            <a:ext cx="4648200" cy="4114800"/>
          </a:xfrm>
        </p:spPr>
        <p:txBody>
          <a:bodyPr/>
          <a:lstStyle/>
          <a:p>
            <a:pPr eaLnBrk="1" hangingPunct="1">
              <a:buFontTx/>
              <a:buNone/>
            </a:pPr>
            <a:r>
              <a:rPr lang="en-US" sz="2400" smtClean="0"/>
              <a:t>     </a:t>
            </a:r>
            <a:r>
              <a:rPr lang="en-US" sz="2400" smtClean="0">
                <a:solidFill>
                  <a:srgbClr val="99FFCC"/>
                </a:solidFill>
              </a:rPr>
              <a:t>The Chesapeake Bay faces an uncertain future. Issues such as pesticides, too many nutrients, and habitat loss all threaten the Bay’s water quality and animal life. However, scientists are hopeful that the future may be brighter. If everyone in the Chesapeake Bay watershed works together, solutions may be found.</a:t>
            </a:r>
          </a:p>
        </p:txBody>
      </p:sp>
      <p:pic>
        <p:nvPicPr>
          <p:cNvPr id="37892" name="Picture 5" descr="C:\Documents and Settings\All Users\Documents\My Pictures\Kodak Pictures\2008-06-03\000_1764.jpg"/>
          <p:cNvPicPr>
            <a:picLocks noChangeAspect="1" noChangeArrowheads="1"/>
          </p:cNvPicPr>
          <p:nvPr>
            <p:ph type="clipArt" sz="half" idx="1"/>
          </p:nvPr>
        </p:nvPicPr>
        <p:blipFill>
          <a:blip r:embed="rId3" cstate="print"/>
          <a:srcRect/>
          <a:stretch>
            <a:fillRect/>
          </a:stretch>
        </p:blipFill>
        <p:spPr>
          <a:xfrm>
            <a:off x="685800" y="2286000"/>
            <a:ext cx="3048000" cy="22860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A more difficult problem and solution paragraph</a:t>
            </a:r>
          </a:p>
        </p:txBody>
      </p:sp>
      <p:sp>
        <p:nvSpPr>
          <p:cNvPr id="38915" name="Rectangle 3"/>
          <p:cNvSpPr>
            <a:spLocks noGrp="1" noChangeArrowheads="1"/>
          </p:cNvSpPr>
          <p:nvPr>
            <p:ph type="body" sz="half" idx="2"/>
          </p:nvPr>
        </p:nvSpPr>
        <p:spPr>
          <a:xfrm>
            <a:off x="3810000" y="1981200"/>
            <a:ext cx="4648200" cy="4114800"/>
          </a:xfrm>
        </p:spPr>
        <p:txBody>
          <a:bodyPr/>
          <a:lstStyle/>
          <a:p>
            <a:pPr eaLnBrk="1" hangingPunct="1">
              <a:buFontTx/>
              <a:buNone/>
            </a:pPr>
            <a:r>
              <a:rPr lang="en-US" sz="2400" smtClean="0"/>
              <a:t>     </a:t>
            </a:r>
            <a:r>
              <a:rPr lang="en-US" sz="2400" smtClean="0">
                <a:solidFill>
                  <a:srgbClr val="99FFCC"/>
                </a:solidFill>
              </a:rPr>
              <a:t>The Chesapeake Bay faces an uncertain future. Issues such as pesticides, too many nutrients, and habitat loss all threaten the Bay’s water quality and animal life. However, scientists are hopeful that the future may be brighter. If everyone in the Chesapeake Bay watershed works together, solutions may be found.</a:t>
            </a:r>
          </a:p>
        </p:txBody>
      </p:sp>
      <p:sp>
        <p:nvSpPr>
          <p:cNvPr id="38916" name="Text Box 6"/>
          <p:cNvSpPr txBox="1">
            <a:spLocks noChangeArrowheads="1"/>
          </p:cNvSpPr>
          <p:nvPr/>
        </p:nvSpPr>
        <p:spPr bwMode="auto">
          <a:xfrm>
            <a:off x="762000" y="2743200"/>
            <a:ext cx="3200400" cy="2563813"/>
          </a:xfrm>
          <a:prstGeom prst="rect">
            <a:avLst/>
          </a:prstGeom>
          <a:noFill/>
          <a:ln w="9525">
            <a:noFill/>
            <a:miter lim="800000"/>
            <a:headEnd/>
            <a:tailEnd/>
          </a:ln>
        </p:spPr>
        <p:txBody>
          <a:bodyPr>
            <a:spAutoFit/>
          </a:bodyPr>
          <a:lstStyle/>
          <a:p>
            <a:pPr>
              <a:spcBef>
                <a:spcPct val="50000"/>
              </a:spcBef>
            </a:pPr>
            <a:r>
              <a:rPr lang="en-US" sz="3600">
                <a:solidFill>
                  <a:srgbClr val="FF99CC"/>
                </a:solidFill>
                <a:latin typeface="Century Schoolbook" pitchFamily="18" charset="0"/>
              </a:rPr>
              <a:t>What is the problem? </a:t>
            </a:r>
          </a:p>
          <a:p>
            <a:pPr>
              <a:spcBef>
                <a:spcPct val="50000"/>
              </a:spcBef>
            </a:pPr>
            <a:r>
              <a:rPr lang="en-US" sz="3600">
                <a:solidFill>
                  <a:srgbClr val="FFFF99"/>
                </a:solidFill>
                <a:latin typeface="Century Schoolbook" pitchFamily="18" charset="0"/>
              </a:rPr>
              <a:t>What is the solution?</a:t>
            </a: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200" smtClean="0">
                <a:solidFill>
                  <a:srgbClr val="FFFF99"/>
                </a:solidFill>
                <a:latin typeface="Century Schoolbook" pitchFamily="18" charset="0"/>
              </a:rPr>
              <a:t>A more difficult problem and solution paragraph</a:t>
            </a:r>
          </a:p>
        </p:txBody>
      </p:sp>
      <p:sp>
        <p:nvSpPr>
          <p:cNvPr id="39939" name="Rectangle 3"/>
          <p:cNvSpPr>
            <a:spLocks noGrp="1" noChangeArrowheads="1"/>
          </p:cNvSpPr>
          <p:nvPr>
            <p:ph type="body" sz="half" idx="2"/>
          </p:nvPr>
        </p:nvSpPr>
        <p:spPr>
          <a:xfrm>
            <a:off x="3810000" y="1981200"/>
            <a:ext cx="4648200" cy="4114800"/>
          </a:xfrm>
        </p:spPr>
        <p:txBody>
          <a:bodyPr/>
          <a:lstStyle/>
          <a:p>
            <a:pPr eaLnBrk="1" hangingPunct="1">
              <a:buFontTx/>
              <a:buNone/>
            </a:pPr>
            <a:r>
              <a:rPr lang="en-US" sz="2400" smtClean="0"/>
              <a:t>     </a:t>
            </a:r>
            <a:r>
              <a:rPr lang="en-US" sz="2400" smtClean="0">
                <a:solidFill>
                  <a:srgbClr val="99FFCC"/>
                </a:solidFill>
              </a:rPr>
              <a:t>The Chesapeake Bay faces an uncertain future. </a:t>
            </a:r>
            <a:r>
              <a:rPr lang="en-US" sz="2400" smtClean="0">
                <a:solidFill>
                  <a:srgbClr val="FF99CC"/>
                </a:solidFill>
              </a:rPr>
              <a:t>Issues such as pesticides, too many nutrients, and habitat loss all threaten the Bay’s water quality and animal life.</a:t>
            </a:r>
            <a:r>
              <a:rPr lang="en-US" sz="2400" smtClean="0">
                <a:solidFill>
                  <a:srgbClr val="99FFCC"/>
                </a:solidFill>
              </a:rPr>
              <a:t> However, scientists are hopeful that the future may be brighter. </a:t>
            </a:r>
            <a:r>
              <a:rPr lang="en-US" sz="2400" smtClean="0">
                <a:solidFill>
                  <a:srgbClr val="FFFF99"/>
                </a:solidFill>
              </a:rPr>
              <a:t>If everyone in the Chesapeake Bay watershed works together, solutions may be found.</a:t>
            </a:r>
          </a:p>
        </p:txBody>
      </p:sp>
      <p:sp>
        <p:nvSpPr>
          <p:cNvPr id="39940" name="Text Box 4"/>
          <p:cNvSpPr txBox="1">
            <a:spLocks noChangeArrowheads="1"/>
          </p:cNvSpPr>
          <p:nvPr/>
        </p:nvSpPr>
        <p:spPr bwMode="auto">
          <a:xfrm>
            <a:off x="762000" y="2743200"/>
            <a:ext cx="2057400" cy="3113088"/>
          </a:xfrm>
          <a:prstGeom prst="rect">
            <a:avLst/>
          </a:prstGeom>
          <a:noFill/>
          <a:ln w="9525">
            <a:noFill/>
            <a:miter lim="800000"/>
            <a:headEnd/>
            <a:tailEnd/>
          </a:ln>
        </p:spPr>
        <p:txBody>
          <a:bodyPr>
            <a:spAutoFit/>
          </a:bodyPr>
          <a:lstStyle/>
          <a:p>
            <a:pPr>
              <a:spcBef>
                <a:spcPct val="50000"/>
              </a:spcBef>
            </a:pPr>
            <a:r>
              <a:rPr lang="en-US" sz="3600">
                <a:solidFill>
                  <a:srgbClr val="FF99CC"/>
                </a:solidFill>
                <a:latin typeface="Century Schoolbook" pitchFamily="18" charset="0"/>
              </a:rPr>
              <a:t>Problem </a:t>
            </a:r>
          </a:p>
          <a:p>
            <a:pPr>
              <a:spcBef>
                <a:spcPct val="50000"/>
              </a:spcBef>
            </a:pPr>
            <a:endParaRPr lang="en-US" sz="3600">
              <a:solidFill>
                <a:srgbClr val="FFFF99"/>
              </a:solidFill>
              <a:latin typeface="Century Schoolbook" pitchFamily="18" charset="0"/>
            </a:endParaRPr>
          </a:p>
          <a:p>
            <a:pPr>
              <a:spcBef>
                <a:spcPct val="50000"/>
              </a:spcBef>
            </a:pPr>
            <a:endParaRPr lang="en-US" sz="3600">
              <a:solidFill>
                <a:srgbClr val="FFFF99"/>
              </a:solidFill>
              <a:latin typeface="Century Schoolbook" pitchFamily="18" charset="0"/>
            </a:endParaRPr>
          </a:p>
          <a:p>
            <a:pPr>
              <a:spcBef>
                <a:spcPct val="50000"/>
              </a:spcBef>
            </a:pPr>
            <a:r>
              <a:rPr lang="en-US" sz="3600">
                <a:solidFill>
                  <a:srgbClr val="FFFF99"/>
                </a:solidFill>
                <a:latin typeface="Century Schoolbook" pitchFamily="18" charset="0"/>
              </a:rPr>
              <a:t>Solution</a:t>
            </a:r>
          </a:p>
        </p:txBody>
      </p:sp>
      <p:sp>
        <p:nvSpPr>
          <p:cNvPr id="39941" name="Line 5"/>
          <p:cNvSpPr>
            <a:spLocks noChangeShapeType="1"/>
          </p:cNvSpPr>
          <p:nvPr/>
        </p:nvSpPr>
        <p:spPr bwMode="auto">
          <a:xfrm>
            <a:off x="2438400" y="3505200"/>
            <a:ext cx="1447800" cy="0"/>
          </a:xfrm>
          <a:prstGeom prst="line">
            <a:avLst/>
          </a:prstGeom>
          <a:noFill/>
          <a:ln w="76200">
            <a:solidFill>
              <a:schemeClr val="bg1"/>
            </a:solidFill>
            <a:round/>
            <a:headEnd/>
            <a:tailEnd type="triangle" w="med" len="med"/>
          </a:ln>
        </p:spPr>
        <p:txBody>
          <a:bodyPr/>
          <a:lstStyle/>
          <a:p>
            <a:endParaRPr lang="en-US"/>
          </a:p>
        </p:txBody>
      </p:sp>
      <p:sp>
        <p:nvSpPr>
          <p:cNvPr id="39942" name="Line 6"/>
          <p:cNvSpPr>
            <a:spLocks noChangeShapeType="1"/>
          </p:cNvSpPr>
          <p:nvPr/>
        </p:nvSpPr>
        <p:spPr bwMode="auto">
          <a:xfrm>
            <a:off x="2667000" y="5257800"/>
            <a:ext cx="1295400" cy="0"/>
          </a:xfrm>
          <a:prstGeom prst="line">
            <a:avLst/>
          </a:prstGeom>
          <a:noFill/>
          <a:ln w="76200">
            <a:solidFill>
              <a:schemeClr val="bg1"/>
            </a:solidFill>
            <a:round/>
            <a:headEnd/>
            <a:tailEnd type="triangle" w="med" len="med"/>
          </a:ln>
        </p:spPr>
        <p:txBody>
          <a:bodyPr/>
          <a:lstStyle/>
          <a:p>
            <a:endParaRPr lang="en-US"/>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Text structures we’ve learned so far</a:t>
            </a:r>
          </a:p>
        </p:txBody>
      </p:sp>
      <p:sp>
        <p:nvSpPr>
          <p:cNvPr id="40963" name="Rectangle 3"/>
          <p:cNvSpPr>
            <a:spLocks noGrp="1" noChangeArrowheads="1"/>
          </p:cNvSpPr>
          <p:nvPr>
            <p:ph type="body" idx="1"/>
          </p:nvPr>
        </p:nvSpPr>
        <p:spPr>
          <a:xfrm>
            <a:off x="685800" y="2743200"/>
            <a:ext cx="4191000" cy="2743200"/>
          </a:xfrm>
        </p:spPr>
        <p:txBody>
          <a:bodyPr/>
          <a:lstStyle/>
          <a:p>
            <a:pPr eaLnBrk="1" hangingPunct="1"/>
            <a:r>
              <a:rPr lang="en-US" smtClean="0">
                <a:solidFill>
                  <a:srgbClr val="99FFCC"/>
                </a:solidFill>
              </a:rPr>
              <a:t>Chronological order</a:t>
            </a:r>
          </a:p>
          <a:p>
            <a:pPr eaLnBrk="1" hangingPunct="1"/>
            <a:r>
              <a:rPr lang="en-US" smtClean="0">
                <a:solidFill>
                  <a:srgbClr val="99FFCC"/>
                </a:solidFill>
              </a:rPr>
              <a:t>Compare and contrast</a:t>
            </a:r>
          </a:p>
          <a:p>
            <a:pPr eaLnBrk="1" hangingPunct="1"/>
            <a:r>
              <a:rPr lang="en-US" smtClean="0">
                <a:solidFill>
                  <a:srgbClr val="99FFCC"/>
                </a:solidFill>
              </a:rPr>
              <a:t>Cause and effect</a:t>
            </a:r>
          </a:p>
          <a:p>
            <a:pPr eaLnBrk="1" hangingPunct="1"/>
            <a:r>
              <a:rPr lang="en-US" smtClean="0">
                <a:solidFill>
                  <a:srgbClr val="99FFCC"/>
                </a:solidFill>
              </a:rPr>
              <a:t>Problem and solution</a:t>
            </a:r>
          </a:p>
        </p:txBody>
      </p:sp>
      <p:pic>
        <p:nvPicPr>
          <p:cNvPr id="40964" name="Picture 4" descr="C:\Program Files\Microsoft Office\Clipart\standard\stddir3\pe01534_.wmf"/>
          <p:cNvPicPr>
            <a:picLocks noChangeAspect="1" noChangeArrowheads="1"/>
          </p:cNvPicPr>
          <p:nvPr/>
        </p:nvPicPr>
        <p:blipFill>
          <a:blip r:embed="rId3" cstate="print"/>
          <a:srcRect/>
          <a:stretch>
            <a:fillRect/>
          </a:stretch>
        </p:blipFill>
        <p:spPr bwMode="auto">
          <a:xfrm>
            <a:off x="5334000" y="2133600"/>
            <a:ext cx="2635250" cy="34686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What is a text structure?</a:t>
            </a:r>
          </a:p>
        </p:txBody>
      </p:sp>
      <p:sp>
        <p:nvSpPr>
          <p:cNvPr id="8196" name="Rectangle 4"/>
          <p:cNvSpPr>
            <a:spLocks noGrp="1" noChangeArrowheads="1"/>
          </p:cNvSpPr>
          <p:nvPr>
            <p:ph type="body" sz="half" idx="2"/>
          </p:nvPr>
        </p:nvSpPr>
        <p:spPr/>
        <p:txBody>
          <a:bodyPr/>
          <a:lstStyle/>
          <a:p>
            <a:pPr eaLnBrk="1" hangingPunct="1"/>
            <a:r>
              <a:rPr lang="en-US" sz="2800" smtClean="0">
                <a:solidFill>
                  <a:srgbClr val="FFFF99"/>
                </a:solidFill>
                <a:latin typeface="Century Schoolbook" pitchFamily="18" charset="0"/>
              </a:rPr>
              <a:t>Writers use different structures to build their ideas</a:t>
            </a:r>
          </a:p>
          <a:p>
            <a:pPr eaLnBrk="1" hangingPunct="1"/>
            <a:r>
              <a:rPr lang="en-US" sz="2800" smtClean="0">
                <a:solidFill>
                  <a:srgbClr val="FFFF99"/>
                </a:solidFill>
                <a:latin typeface="Century Schoolbook" pitchFamily="18" charset="0"/>
              </a:rPr>
              <a:t>Each text structure communicates ideas in a different way</a:t>
            </a:r>
          </a:p>
        </p:txBody>
      </p:sp>
      <p:pic>
        <p:nvPicPr>
          <p:cNvPr id="5124" name="Picture 6" descr="C:\Program Files\Microsoft Office\Clipart\standard\stddir1\bd06453_.wmf"/>
          <p:cNvPicPr>
            <a:picLocks noChangeAspect="1" noChangeArrowheads="1"/>
          </p:cNvPicPr>
          <p:nvPr>
            <p:ph type="clipArt" sz="half" idx="1"/>
          </p:nvPr>
        </p:nvPicPr>
        <p:blipFill>
          <a:blip r:embed="rId3" cstate="print"/>
          <a:srcRect/>
          <a:stretch>
            <a:fillRect/>
          </a:stretch>
        </p:blipFill>
        <p:spPr>
          <a:xfrm>
            <a:off x="685800" y="2139950"/>
            <a:ext cx="3810000" cy="37973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solidFill>
                  <a:srgbClr val="99FFCC"/>
                </a:solidFill>
                <a:latin typeface="Century Schoolbook" pitchFamily="18" charset="0"/>
              </a:rPr>
              <a:t>Match the clue words!</a:t>
            </a:r>
          </a:p>
        </p:txBody>
      </p:sp>
      <p:sp>
        <p:nvSpPr>
          <p:cNvPr id="152579" name="Rectangle 3"/>
          <p:cNvSpPr>
            <a:spLocks noGrp="1" noChangeArrowheads="1"/>
          </p:cNvSpPr>
          <p:nvPr>
            <p:ph type="body" sz="half" idx="1"/>
          </p:nvPr>
        </p:nvSpPr>
        <p:spPr>
          <a:xfrm>
            <a:off x="533400" y="2895600"/>
            <a:ext cx="3810000" cy="1600200"/>
          </a:xfrm>
        </p:spPr>
        <p:txBody>
          <a:bodyPr/>
          <a:lstStyle/>
          <a:p>
            <a:pPr eaLnBrk="1" hangingPunct="1">
              <a:buFontTx/>
              <a:buNone/>
            </a:pPr>
            <a:r>
              <a:rPr lang="en-US" sz="2800" smtClean="0">
                <a:solidFill>
                  <a:srgbClr val="FFFF99"/>
                </a:solidFill>
              </a:rPr>
              <a:t>     </a:t>
            </a:r>
            <a:r>
              <a:rPr lang="en-US" sz="2800" smtClean="0">
                <a:solidFill>
                  <a:srgbClr val="FFCC66"/>
                </a:solidFill>
              </a:rPr>
              <a:t>however, on the other hand, similarity, like, unlike</a:t>
            </a:r>
          </a:p>
        </p:txBody>
      </p:sp>
      <p:sp>
        <p:nvSpPr>
          <p:cNvPr id="41988" name="Text Box 6"/>
          <p:cNvSpPr txBox="1">
            <a:spLocks noChangeArrowheads="1"/>
          </p:cNvSpPr>
          <p:nvPr/>
        </p:nvSpPr>
        <p:spPr bwMode="auto">
          <a:xfrm>
            <a:off x="1371600" y="1676400"/>
            <a:ext cx="6477000" cy="822325"/>
          </a:xfrm>
          <a:prstGeom prst="rect">
            <a:avLst/>
          </a:prstGeom>
          <a:noFill/>
          <a:ln w="9525">
            <a:noFill/>
            <a:miter lim="800000"/>
            <a:headEnd/>
            <a:tailEnd/>
          </a:ln>
        </p:spPr>
        <p:txBody>
          <a:bodyPr>
            <a:spAutoFit/>
          </a:bodyPr>
          <a:lstStyle/>
          <a:p>
            <a:pPr algn="ctr">
              <a:spcBef>
                <a:spcPct val="50000"/>
              </a:spcBef>
            </a:pPr>
            <a:r>
              <a:rPr lang="en-US">
                <a:solidFill>
                  <a:srgbClr val="FFFF99"/>
                </a:solidFill>
              </a:rPr>
              <a:t>Can you figure out the text structure that these clue words point to?</a:t>
            </a:r>
          </a:p>
        </p:txBody>
      </p:sp>
      <p:sp>
        <p:nvSpPr>
          <p:cNvPr id="152583" name="Text Box 7"/>
          <p:cNvSpPr txBox="1">
            <a:spLocks noChangeArrowheads="1"/>
          </p:cNvSpPr>
          <p:nvPr/>
        </p:nvSpPr>
        <p:spPr bwMode="auto">
          <a:xfrm>
            <a:off x="5181600" y="4267200"/>
            <a:ext cx="2971800" cy="1066800"/>
          </a:xfrm>
          <a:prstGeom prst="rect">
            <a:avLst/>
          </a:prstGeom>
          <a:noFill/>
          <a:ln w="9525">
            <a:noFill/>
            <a:miter lim="800000"/>
            <a:headEnd/>
            <a:tailEnd/>
          </a:ln>
        </p:spPr>
        <p:txBody>
          <a:bodyPr>
            <a:spAutoFit/>
          </a:bodyPr>
          <a:lstStyle/>
          <a:p>
            <a:pPr>
              <a:spcBef>
                <a:spcPct val="50000"/>
              </a:spcBef>
            </a:pPr>
            <a:r>
              <a:rPr lang="en-US" sz="3200">
                <a:solidFill>
                  <a:srgbClr val="99FFCC"/>
                </a:solidFill>
              </a:rPr>
              <a:t>Compare and contrast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2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P spid="15258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solidFill>
                  <a:srgbClr val="99FFCC"/>
                </a:solidFill>
                <a:latin typeface="Century Schoolbook" pitchFamily="18" charset="0"/>
              </a:rPr>
              <a:t>Match the clue words!</a:t>
            </a:r>
          </a:p>
        </p:txBody>
      </p:sp>
      <p:sp>
        <p:nvSpPr>
          <p:cNvPr id="154627" name="Rectangle 3"/>
          <p:cNvSpPr>
            <a:spLocks noGrp="1" noChangeArrowheads="1"/>
          </p:cNvSpPr>
          <p:nvPr>
            <p:ph type="body" sz="half" idx="1"/>
          </p:nvPr>
        </p:nvSpPr>
        <p:spPr>
          <a:xfrm>
            <a:off x="533400" y="2895600"/>
            <a:ext cx="3810000" cy="2590800"/>
          </a:xfrm>
        </p:spPr>
        <p:txBody>
          <a:bodyPr/>
          <a:lstStyle/>
          <a:p>
            <a:pPr eaLnBrk="1" hangingPunct="1">
              <a:buFontTx/>
              <a:buNone/>
            </a:pPr>
            <a:r>
              <a:rPr lang="en-US" sz="2800" smtClean="0">
                <a:solidFill>
                  <a:srgbClr val="FFFF99"/>
                </a:solidFill>
              </a:rPr>
              <a:t>     </a:t>
            </a:r>
            <a:r>
              <a:rPr lang="en-US" sz="2800" smtClean="0">
                <a:solidFill>
                  <a:srgbClr val="FF99CC"/>
                </a:solidFill>
              </a:rPr>
              <a:t>as a result, consequently, therefore, so, cause, effect</a:t>
            </a:r>
          </a:p>
        </p:txBody>
      </p:sp>
      <p:sp>
        <p:nvSpPr>
          <p:cNvPr id="43012" name="Text Box 4"/>
          <p:cNvSpPr txBox="1">
            <a:spLocks noChangeArrowheads="1"/>
          </p:cNvSpPr>
          <p:nvPr/>
        </p:nvSpPr>
        <p:spPr bwMode="auto">
          <a:xfrm>
            <a:off x="1371600" y="1676400"/>
            <a:ext cx="6477000" cy="822325"/>
          </a:xfrm>
          <a:prstGeom prst="rect">
            <a:avLst/>
          </a:prstGeom>
          <a:noFill/>
          <a:ln w="9525">
            <a:noFill/>
            <a:miter lim="800000"/>
            <a:headEnd/>
            <a:tailEnd/>
          </a:ln>
        </p:spPr>
        <p:txBody>
          <a:bodyPr>
            <a:spAutoFit/>
          </a:bodyPr>
          <a:lstStyle/>
          <a:p>
            <a:pPr algn="ctr">
              <a:spcBef>
                <a:spcPct val="50000"/>
              </a:spcBef>
            </a:pPr>
            <a:r>
              <a:rPr lang="en-US">
                <a:solidFill>
                  <a:srgbClr val="FFFF99"/>
                </a:solidFill>
              </a:rPr>
              <a:t>Can you figure out the text structure that these clue words point to?</a:t>
            </a:r>
          </a:p>
        </p:txBody>
      </p:sp>
      <p:sp>
        <p:nvSpPr>
          <p:cNvPr id="154629" name="Text Box 5"/>
          <p:cNvSpPr txBox="1">
            <a:spLocks noChangeArrowheads="1"/>
          </p:cNvSpPr>
          <p:nvPr/>
        </p:nvSpPr>
        <p:spPr bwMode="auto">
          <a:xfrm>
            <a:off x="4724400" y="3352800"/>
            <a:ext cx="3505200" cy="579438"/>
          </a:xfrm>
          <a:prstGeom prst="rect">
            <a:avLst/>
          </a:prstGeom>
          <a:noFill/>
          <a:ln w="9525">
            <a:noFill/>
            <a:miter lim="800000"/>
            <a:headEnd/>
            <a:tailEnd/>
          </a:ln>
        </p:spPr>
        <p:txBody>
          <a:bodyPr>
            <a:spAutoFit/>
          </a:bodyPr>
          <a:lstStyle/>
          <a:p>
            <a:pPr>
              <a:spcBef>
                <a:spcPct val="50000"/>
              </a:spcBef>
            </a:pPr>
            <a:r>
              <a:rPr lang="en-US" sz="3200">
                <a:solidFill>
                  <a:srgbClr val="99FFCC"/>
                </a:solidFill>
                <a:latin typeface="Century Schoolbook" pitchFamily="18" charset="0"/>
              </a:rPr>
              <a:t>Cause and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P spid="15462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rgbClr val="99FFCC"/>
                </a:solidFill>
                <a:latin typeface="Century Schoolbook" pitchFamily="18" charset="0"/>
              </a:rPr>
              <a:t>Match the clue words!</a:t>
            </a:r>
          </a:p>
        </p:txBody>
      </p:sp>
      <p:sp>
        <p:nvSpPr>
          <p:cNvPr id="156675" name="Rectangle 3"/>
          <p:cNvSpPr>
            <a:spLocks noGrp="1" noChangeArrowheads="1"/>
          </p:cNvSpPr>
          <p:nvPr>
            <p:ph type="body" sz="half" idx="1"/>
          </p:nvPr>
        </p:nvSpPr>
        <p:spPr>
          <a:xfrm>
            <a:off x="533400" y="2895600"/>
            <a:ext cx="3810000" cy="2590800"/>
          </a:xfrm>
        </p:spPr>
        <p:txBody>
          <a:bodyPr/>
          <a:lstStyle/>
          <a:p>
            <a:pPr eaLnBrk="1" hangingPunct="1">
              <a:buFontTx/>
              <a:buNone/>
            </a:pPr>
            <a:r>
              <a:rPr lang="en-US" sz="2800" smtClean="0">
                <a:solidFill>
                  <a:srgbClr val="FFFF99"/>
                </a:solidFill>
              </a:rPr>
              <a:t>     </a:t>
            </a:r>
            <a:r>
              <a:rPr lang="en-US" sz="2800" smtClean="0">
                <a:solidFill>
                  <a:srgbClr val="FFCC66"/>
                </a:solidFill>
              </a:rPr>
              <a:t>problem, solution, threat, difficulty, hope, answer, possibility</a:t>
            </a:r>
          </a:p>
        </p:txBody>
      </p:sp>
      <p:sp>
        <p:nvSpPr>
          <p:cNvPr id="44036" name="Text Box 4"/>
          <p:cNvSpPr txBox="1">
            <a:spLocks noChangeArrowheads="1"/>
          </p:cNvSpPr>
          <p:nvPr/>
        </p:nvSpPr>
        <p:spPr bwMode="auto">
          <a:xfrm>
            <a:off x="1371600" y="1676400"/>
            <a:ext cx="6477000" cy="822325"/>
          </a:xfrm>
          <a:prstGeom prst="rect">
            <a:avLst/>
          </a:prstGeom>
          <a:noFill/>
          <a:ln w="9525">
            <a:noFill/>
            <a:miter lim="800000"/>
            <a:headEnd/>
            <a:tailEnd/>
          </a:ln>
        </p:spPr>
        <p:txBody>
          <a:bodyPr>
            <a:spAutoFit/>
          </a:bodyPr>
          <a:lstStyle/>
          <a:p>
            <a:pPr algn="ctr">
              <a:spcBef>
                <a:spcPct val="50000"/>
              </a:spcBef>
            </a:pPr>
            <a:r>
              <a:rPr lang="en-US">
                <a:solidFill>
                  <a:srgbClr val="FFFF99"/>
                </a:solidFill>
              </a:rPr>
              <a:t>Can you figure out the text structure that these clue words point to?</a:t>
            </a:r>
          </a:p>
        </p:txBody>
      </p:sp>
      <p:sp>
        <p:nvSpPr>
          <p:cNvPr id="156677" name="Text Box 5"/>
          <p:cNvSpPr txBox="1">
            <a:spLocks noChangeArrowheads="1"/>
          </p:cNvSpPr>
          <p:nvPr/>
        </p:nvSpPr>
        <p:spPr bwMode="auto">
          <a:xfrm>
            <a:off x="4800600" y="4800600"/>
            <a:ext cx="3505200" cy="1066800"/>
          </a:xfrm>
          <a:prstGeom prst="rect">
            <a:avLst/>
          </a:prstGeom>
          <a:noFill/>
          <a:ln w="9525">
            <a:noFill/>
            <a:miter lim="800000"/>
            <a:headEnd/>
            <a:tailEnd/>
          </a:ln>
        </p:spPr>
        <p:txBody>
          <a:bodyPr>
            <a:spAutoFit/>
          </a:bodyPr>
          <a:lstStyle/>
          <a:p>
            <a:pPr>
              <a:spcBef>
                <a:spcPct val="50000"/>
              </a:spcBef>
            </a:pPr>
            <a:r>
              <a:rPr lang="en-US" sz="3200">
                <a:solidFill>
                  <a:srgbClr val="FF99CC"/>
                </a:solidFill>
                <a:latin typeface="Century Schoolbook" pitchFamily="18" charset="0"/>
              </a:rPr>
              <a:t>Problem and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P spid="15667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1066800"/>
            <a:ext cx="7772400" cy="1143000"/>
          </a:xfrm>
        </p:spPr>
        <p:txBody>
          <a:bodyPr/>
          <a:lstStyle/>
          <a:p>
            <a:pPr eaLnBrk="1" hangingPunct="1"/>
            <a:r>
              <a:rPr lang="en-US" smtClean="0">
                <a:solidFill>
                  <a:srgbClr val="FFFF99"/>
                </a:solidFill>
                <a:latin typeface="Century Schoolbook" pitchFamily="18" charset="0"/>
              </a:rPr>
              <a:t>Are there any other text structures?</a:t>
            </a:r>
          </a:p>
        </p:txBody>
      </p:sp>
      <p:sp>
        <p:nvSpPr>
          <p:cNvPr id="87043" name="Rectangle 3"/>
          <p:cNvSpPr>
            <a:spLocks noGrp="1" noChangeArrowheads="1"/>
          </p:cNvSpPr>
          <p:nvPr>
            <p:ph type="subTitle" idx="1"/>
          </p:nvPr>
        </p:nvSpPr>
        <p:spPr>
          <a:xfrm>
            <a:off x="1371600" y="2590800"/>
            <a:ext cx="6400800" cy="1752600"/>
          </a:xfrm>
        </p:spPr>
        <p:txBody>
          <a:bodyPr/>
          <a:lstStyle/>
          <a:p>
            <a:pPr eaLnBrk="1" hangingPunct="1"/>
            <a:r>
              <a:rPr lang="en-US" smtClean="0">
                <a:solidFill>
                  <a:srgbClr val="99FFCC"/>
                </a:solidFill>
              </a:rPr>
              <a:t>Most paragraphs that we write in school can be called main idea, description, or statement and support paragraphs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Main idea paragraphs</a:t>
            </a:r>
          </a:p>
        </p:txBody>
      </p:sp>
      <p:sp>
        <p:nvSpPr>
          <p:cNvPr id="89092" name="Rectangle 4"/>
          <p:cNvSpPr>
            <a:spLocks noGrp="1" noChangeArrowheads="1"/>
          </p:cNvSpPr>
          <p:nvPr>
            <p:ph type="body" sz="half" idx="2"/>
          </p:nvPr>
        </p:nvSpPr>
        <p:spPr/>
        <p:txBody>
          <a:bodyPr/>
          <a:lstStyle/>
          <a:p>
            <a:pPr eaLnBrk="1" hangingPunct="1"/>
            <a:r>
              <a:rPr lang="en-US" sz="2800" smtClean="0">
                <a:solidFill>
                  <a:srgbClr val="99FFCC"/>
                </a:solidFill>
              </a:rPr>
              <a:t>In this kind of paragraph, the author offers a main idea statement, and then supports that statement with several details</a:t>
            </a:r>
          </a:p>
        </p:txBody>
      </p:sp>
      <p:pic>
        <p:nvPicPr>
          <p:cNvPr id="46084" name="Picture 6" descr="C:\Documents and Settings\All Users\Documents\My Pictures\Kodak Pictures\2008-10-19\000_2323.jpg"/>
          <p:cNvPicPr>
            <a:picLocks noChangeAspect="1" noChangeArrowheads="1"/>
          </p:cNvPicPr>
          <p:nvPr>
            <p:ph type="clipArt" sz="half" idx="1"/>
          </p:nvPr>
        </p:nvPicPr>
        <p:blipFill>
          <a:blip r:embed="rId3" cstate="print"/>
          <a:srcRect/>
          <a:stretch>
            <a:fillRect/>
          </a:stretch>
        </p:blipFill>
        <p:spPr>
          <a:xfrm>
            <a:off x="685800" y="2133600"/>
            <a:ext cx="3810000" cy="2857500"/>
          </a:xfr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Main idea paragraphs</a:t>
            </a:r>
          </a:p>
        </p:txBody>
      </p:sp>
      <p:sp>
        <p:nvSpPr>
          <p:cNvPr id="91139" name="Rectangle 3"/>
          <p:cNvSpPr>
            <a:spLocks noGrp="1" noChangeArrowheads="1"/>
          </p:cNvSpPr>
          <p:nvPr>
            <p:ph type="body" sz="half" idx="2"/>
          </p:nvPr>
        </p:nvSpPr>
        <p:spPr/>
        <p:txBody>
          <a:bodyPr/>
          <a:lstStyle/>
          <a:p>
            <a:pPr eaLnBrk="1" hangingPunct="1">
              <a:buFontTx/>
              <a:buNone/>
            </a:pPr>
            <a:r>
              <a:rPr lang="en-US" sz="2800" smtClean="0">
                <a:solidFill>
                  <a:srgbClr val="99FFCC"/>
                </a:solidFill>
              </a:rPr>
              <a:t>    </a:t>
            </a:r>
          </a:p>
        </p:txBody>
      </p:sp>
      <p:pic>
        <p:nvPicPr>
          <p:cNvPr id="47108" name="Picture 4" descr="C:\Documents and Settings\All Users\Documents\My Pictures\Kodak Pictures\2008-10-19\000_2323.jpg"/>
          <p:cNvPicPr>
            <a:picLocks noChangeAspect="1" noChangeArrowheads="1"/>
          </p:cNvPicPr>
          <p:nvPr>
            <p:ph type="clipArt" sz="half" idx="1"/>
          </p:nvPr>
        </p:nvPicPr>
        <p:blipFill>
          <a:blip r:embed="rId3" cstate="print"/>
          <a:srcRect/>
          <a:stretch>
            <a:fillRect/>
          </a:stretch>
        </p:blipFill>
        <p:spPr>
          <a:xfrm>
            <a:off x="685800" y="2133600"/>
            <a:ext cx="3810000" cy="2857500"/>
          </a:xfrm>
          <a:noFill/>
        </p:spPr>
      </p:pic>
      <p:sp>
        <p:nvSpPr>
          <p:cNvPr id="47109" name="Text Box 5"/>
          <p:cNvSpPr txBox="1">
            <a:spLocks noChangeArrowheads="1"/>
          </p:cNvSpPr>
          <p:nvPr/>
        </p:nvSpPr>
        <p:spPr bwMode="auto">
          <a:xfrm>
            <a:off x="5105400" y="2057400"/>
            <a:ext cx="3276600" cy="457200"/>
          </a:xfrm>
          <a:prstGeom prst="rect">
            <a:avLst/>
          </a:prstGeom>
          <a:noFill/>
          <a:ln w="9525">
            <a:noFill/>
            <a:miter lim="800000"/>
            <a:headEnd/>
            <a:tailEnd/>
          </a:ln>
        </p:spPr>
        <p:txBody>
          <a:bodyPr>
            <a:spAutoFit/>
          </a:bodyPr>
          <a:lstStyle/>
          <a:p>
            <a:pPr>
              <a:spcBef>
                <a:spcPct val="50000"/>
              </a:spcBef>
            </a:pPr>
            <a:endParaRPr lang="en-US"/>
          </a:p>
        </p:txBody>
      </p:sp>
      <p:sp>
        <p:nvSpPr>
          <p:cNvPr id="47110" name="Text Box 6"/>
          <p:cNvSpPr txBox="1">
            <a:spLocks noChangeArrowheads="1"/>
          </p:cNvSpPr>
          <p:nvPr/>
        </p:nvSpPr>
        <p:spPr bwMode="auto">
          <a:xfrm>
            <a:off x="4648200" y="2133600"/>
            <a:ext cx="3886200" cy="3013075"/>
          </a:xfrm>
          <a:prstGeom prst="rect">
            <a:avLst/>
          </a:prstGeom>
          <a:noFill/>
          <a:ln w="9525">
            <a:noFill/>
            <a:miter lim="800000"/>
            <a:headEnd/>
            <a:tailEnd/>
          </a:ln>
        </p:spPr>
        <p:txBody>
          <a:bodyPr>
            <a:spAutoFit/>
          </a:bodyPr>
          <a:lstStyle/>
          <a:p>
            <a:pPr>
              <a:spcBef>
                <a:spcPct val="50000"/>
              </a:spcBef>
            </a:pPr>
            <a:r>
              <a:rPr lang="en-US"/>
              <a:t>  </a:t>
            </a:r>
            <a:r>
              <a:rPr lang="en-US">
                <a:solidFill>
                  <a:srgbClr val="99FFCC"/>
                </a:solidFill>
              </a:rPr>
              <a:t>The pond was a beautiful place to visit. The falling leaves, all different colors, decorated the surface of the water. At the edges of the pond, small wildflowers grew. The golden forest glowed faintly in the distance.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Main idea paragraphs</a:t>
            </a:r>
          </a:p>
        </p:txBody>
      </p:sp>
      <p:sp>
        <p:nvSpPr>
          <p:cNvPr id="93187" name="Rectangle 3"/>
          <p:cNvSpPr>
            <a:spLocks noGrp="1" noChangeArrowheads="1"/>
          </p:cNvSpPr>
          <p:nvPr>
            <p:ph type="body" sz="half" idx="2"/>
          </p:nvPr>
        </p:nvSpPr>
        <p:spPr/>
        <p:txBody>
          <a:bodyPr/>
          <a:lstStyle/>
          <a:p>
            <a:pPr eaLnBrk="1" hangingPunct="1">
              <a:buFontTx/>
              <a:buNone/>
            </a:pPr>
            <a:r>
              <a:rPr lang="en-US" sz="2800" smtClean="0">
                <a:solidFill>
                  <a:srgbClr val="99FFCC"/>
                </a:solidFill>
              </a:rPr>
              <a:t>    </a:t>
            </a:r>
          </a:p>
        </p:txBody>
      </p:sp>
      <p:pic>
        <p:nvPicPr>
          <p:cNvPr id="48132" name="Picture 4" descr="C:\Documents and Settings\All Users\Documents\My Pictures\Kodak Pictures\2008-10-19\000_2323.jpg"/>
          <p:cNvPicPr>
            <a:picLocks noChangeAspect="1" noChangeArrowheads="1"/>
          </p:cNvPicPr>
          <p:nvPr>
            <p:ph type="clipArt" sz="half" idx="1"/>
          </p:nvPr>
        </p:nvPicPr>
        <p:blipFill>
          <a:blip r:embed="rId3" cstate="print"/>
          <a:srcRect/>
          <a:stretch>
            <a:fillRect/>
          </a:stretch>
        </p:blipFill>
        <p:spPr>
          <a:xfrm>
            <a:off x="685800" y="2133600"/>
            <a:ext cx="3810000" cy="2857500"/>
          </a:xfrm>
          <a:noFill/>
        </p:spPr>
      </p:pic>
      <p:sp>
        <p:nvSpPr>
          <p:cNvPr id="48133" name="Text Box 5"/>
          <p:cNvSpPr txBox="1">
            <a:spLocks noChangeArrowheads="1"/>
          </p:cNvSpPr>
          <p:nvPr/>
        </p:nvSpPr>
        <p:spPr bwMode="auto">
          <a:xfrm>
            <a:off x="5105400" y="2057400"/>
            <a:ext cx="3276600" cy="457200"/>
          </a:xfrm>
          <a:prstGeom prst="rect">
            <a:avLst/>
          </a:prstGeom>
          <a:noFill/>
          <a:ln w="9525">
            <a:noFill/>
            <a:miter lim="800000"/>
            <a:headEnd/>
            <a:tailEnd/>
          </a:ln>
        </p:spPr>
        <p:txBody>
          <a:bodyPr>
            <a:spAutoFit/>
          </a:bodyPr>
          <a:lstStyle/>
          <a:p>
            <a:pPr>
              <a:spcBef>
                <a:spcPct val="50000"/>
              </a:spcBef>
            </a:pPr>
            <a:endParaRPr lang="en-US"/>
          </a:p>
        </p:txBody>
      </p:sp>
      <p:sp>
        <p:nvSpPr>
          <p:cNvPr id="48134" name="Text Box 6"/>
          <p:cNvSpPr txBox="1">
            <a:spLocks noChangeArrowheads="1"/>
          </p:cNvSpPr>
          <p:nvPr/>
        </p:nvSpPr>
        <p:spPr bwMode="auto">
          <a:xfrm>
            <a:off x="4648200" y="3048000"/>
            <a:ext cx="3886200" cy="3013075"/>
          </a:xfrm>
          <a:prstGeom prst="rect">
            <a:avLst/>
          </a:prstGeom>
          <a:noFill/>
          <a:ln w="9525">
            <a:noFill/>
            <a:miter lim="800000"/>
            <a:headEnd/>
            <a:tailEnd/>
          </a:ln>
        </p:spPr>
        <p:txBody>
          <a:bodyPr>
            <a:spAutoFit/>
          </a:bodyPr>
          <a:lstStyle/>
          <a:p>
            <a:pPr>
              <a:spcBef>
                <a:spcPct val="50000"/>
              </a:spcBef>
            </a:pPr>
            <a:r>
              <a:rPr lang="en-US"/>
              <a:t>  </a:t>
            </a:r>
            <a:r>
              <a:rPr lang="en-US" i="1">
                <a:solidFill>
                  <a:srgbClr val="FFFF99"/>
                </a:solidFill>
              </a:rPr>
              <a:t>The pond was a beautiful place to visit.</a:t>
            </a:r>
            <a:r>
              <a:rPr lang="en-US">
                <a:solidFill>
                  <a:srgbClr val="99FFCC"/>
                </a:solidFill>
              </a:rPr>
              <a:t> The falling leaves, all different colors, decorated the surface of the water. At the edges of the pond, small wildflowers grew. The golden forest glowed faintly in the distance. </a:t>
            </a:r>
          </a:p>
        </p:txBody>
      </p:sp>
      <p:sp>
        <p:nvSpPr>
          <p:cNvPr id="48135" name="Text Box 7"/>
          <p:cNvSpPr txBox="1">
            <a:spLocks noChangeArrowheads="1"/>
          </p:cNvSpPr>
          <p:nvPr/>
        </p:nvSpPr>
        <p:spPr bwMode="auto">
          <a:xfrm>
            <a:off x="5867400" y="1828800"/>
            <a:ext cx="1447800" cy="457200"/>
          </a:xfrm>
          <a:prstGeom prst="rect">
            <a:avLst/>
          </a:prstGeom>
          <a:noFill/>
          <a:ln w="9525">
            <a:noFill/>
            <a:miter lim="800000"/>
            <a:headEnd/>
            <a:tailEnd/>
          </a:ln>
        </p:spPr>
        <p:txBody>
          <a:bodyPr>
            <a:spAutoFit/>
          </a:bodyPr>
          <a:lstStyle/>
          <a:p>
            <a:pPr>
              <a:spcBef>
                <a:spcPct val="50000"/>
              </a:spcBef>
            </a:pPr>
            <a:r>
              <a:rPr lang="en-US">
                <a:solidFill>
                  <a:srgbClr val="FFFF99"/>
                </a:solidFill>
              </a:rPr>
              <a:t>Main idea</a:t>
            </a:r>
          </a:p>
        </p:txBody>
      </p:sp>
      <p:sp>
        <p:nvSpPr>
          <p:cNvPr id="48136" name="Line 8"/>
          <p:cNvSpPr>
            <a:spLocks noChangeShapeType="1"/>
          </p:cNvSpPr>
          <p:nvPr/>
        </p:nvSpPr>
        <p:spPr bwMode="auto">
          <a:xfrm>
            <a:off x="6629400" y="2286000"/>
            <a:ext cx="0" cy="762000"/>
          </a:xfrm>
          <a:prstGeom prst="line">
            <a:avLst/>
          </a:prstGeom>
          <a:noFill/>
          <a:ln w="76200">
            <a:solidFill>
              <a:srgbClr val="FFCC99"/>
            </a:solidFill>
            <a:round/>
            <a:headEnd/>
            <a:tailEnd type="triangle" w="med" len="med"/>
          </a:ln>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Main idea paragraphs</a:t>
            </a:r>
          </a:p>
        </p:txBody>
      </p:sp>
      <p:sp>
        <p:nvSpPr>
          <p:cNvPr id="95235" name="Rectangle 3"/>
          <p:cNvSpPr>
            <a:spLocks noGrp="1" noChangeArrowheads="1"/>
          </p:cNvSpPr>
          <p:nvPr>
            <p:ph type="body" sz="half" idx="2"/>
          </p:nvPr>
        </p:nvSpPr>
        <p:spPr/>
        <p:txBody>
          <a:bodyPr/>
          <a:lstStyle/>
          <a:p>
            <a:pPr eaLnBrk="1" hangingPunct="1">
              <a:buFontTx/>
              <a:buNone/>
            </a:pPr>
            <a:r>
              <a:rPr lang="en-US" sz="2800" smtClean="0">
                <a:solidFill>
                  <a:srgbClr val="99FFCC"/>
                </a:solidFill>
              </a:rPr>
              <a:t>    </a:t>
            </a:r>
          </a:p>
        </p:txBody>
      </p:sp>
      <p:pic>
        <p:nvPicPr>
          <p:cNvPr id="49156" name="Picture 4" descr="C:\Documents and Settings\All Users\Documents\My Pictures\Kodak Pictures\2008-10-19\000_2323.jpg"/>
          <p:cNvPicPr>
            <a:picLocks noChangeAspect="1" noChangeArrowheads="1"/>
          </p:cNvPicPr>
          <p:nvPr>
            <p:ph type="clipArt" sz="half" idx="1"/>
          </p:nvPr>
        </p:nvPicPr>
        <p:blipFill>
          <a:blip r:embed="rId3" cstate="print"/>
          <a:srcRect/>
          <a:stretch>
            <a:fillRect/>
          </a:stretch>
        </p:blipFill>
        <p:spPr>
          <a:xfrm>
            <a:off x="685800" y="2133600"/>
            <a:ext cx="3810000" cy="2857500"/>
          </a:xfrm>
          <a:noFill/>
        </p:spPr>
      </p:pic>
      <p:sp>
        <p:nvSpPr>
          <p:cNvPr id="49157" name="Text Box 5"/>
          <p:cNvSpPr txBox="1">
            <a:spLocks noChangeArrowheads="1"/>
          </p:cNvSpPr>
          <p:nvPr/>
        </p:nvSpPr>
        <p:spPr bwMode="auto">
          <a:xfrm>
            <a:off x="5105400" y="2057400"/>
            <a:ext cx="3276600" cy="457200"/>
          </a:xfrm>
          <a:prstGeom prst="rect">
            <a:avLst/>
          </a:prstGeom>
          <a:noFill/>
          <a:ln w="9525">
            <a:noFill/>
            <a:miter lim="800000"/>
            <a:headEnd/>
            <a:tailEnd/>
          </a:ln>
        </p:spPr>
        <p:txBody>
          <a:bodyPr>
            <a:spAutoFit/>
          </a:bodyPr>
          <a:lstStyle/>
          <a:p>
            <a:pPr>
              <a:spcBef>
                <a:spcPct val="50000"/>
              </a:spcBef>
            </a:pPr>
            <a:endParaRPr lang="en-US"/>
          </a:p>
        </p:txBody>
      </p:sp>
      <p:sp>
        <p:nvSpPr>
          <p:cNvPr id="49158" name="Text Box 6"/>
          <p:cNvSpPr txBox="1">
            <a:spLocks noChangeArrowheads="1"/>
          </p:cNvSpPr>
          <p:nvPr/>
        </p:nvSpPr>
        <p:spPr bwMode="auto">
          <a:xfrm>
            <a:off x="4648200" y="3048000"/>
            <a:ext cx="3886200" cy="3013075"/>
          </a:xfrm>
          <a:prstGeom prst="rect">
            <a:avLst/>
          </a:prstGeom>
          <a:noFill/>
          <a:ln w="9525">
            <a:noFill/>
            <a:miter lim="800000"/>
            <a:headEnd/>
            <a:tailEnd/>
          </a:ln>
        </p:spPr>
        <p:txBody>
          <a:bodyPr>
            <a:spAutoFit/>
          </a:bodyPr>
          <a:lstStyle/>
          <a:p>
            <a:pPr>
              <a:spcBef>
                <a:spcPct val="50000"/>
              </a:spcBef>
            </a:pPr>
            <a:r>
              <a:rPr lang="en-US"/>
              <a:t>  </a:t>
            </a:r>
            <a:r>
              <a:rPr lang="en-US" i="1">
                <a:solidFill>
                  <a:srgbClr val="FFFF99"/>
                </a:solidFill>
              </a:rPr>
              <a:t>The pond was a beautiful place to visit.</a:t>
            </a:r>
            <a:r>
              <a:rPr lang="en-US">
                <a:solidFill>
                  <a:srgbClr val="99FFCC"/>
                </a:solidFill>
              </a:rPr>
              <a:t> The falling leaves, all different colors, decorated the surface of the water. At the edges of the pond, small wildflowers grew. The golden forest glowed faintly in the distance. </a:t>
            </a:r>
          </a:p>
        </p:txBody>
      </p:sp>
      <p:sp>
        <p:nvSpPr>
          <p:cNvPr id="49159" name="Text Box 7"/>
          <p:cNvSpPr txBox="1">
            <a:spLocks noChangeArrowheads="1"/>
          </p:cNvSpPr>
          <p:nvPr/>
        </p:nvSpPr>
        <p:spPr bwMode="auto">
          <a:xfrm>
            <a:off x="5867400" y="1828800"/>
            <a:ext cx="1447800" cy="457200"/>
          </a:xfrm>
          <a:prstGeom prst="rect">
            <a:avLst/>
          </a:prstGeom>
          <a:noFill/>
          <a:ln w="9525">
            <a:noFill/>
            <a:miter lim="800000"/>
            <a:headEnd/>
            <a:tailEnd/>
          </a:ln>
        </p:spPr>
        <p:txBody>
          <a:bodyPr>
            <a:spAutoFit/>
          </a:bodyPr>
          <a:lstStyle/>
          <a:p>
            <a:pPr>
              <a:spcBef>
                <a:spcPct val="50000"/>
              </a:spcBef>
            </a:pPr>
            <a:r>
              <a:rPr lang="en-US">
                <a:solidFill>
                  <a:srgbClr val="FFFF99"/>
                </a:solidFill>
              </a:rPr>
              <a:t>Main idea</a:t>
            </a:r>
          </a:p>
        </p:txBody>
      </p:sp>
      <p:sp>
        <p:nvSpPr>
          <p:cNvPr id="49160" name="Line 8"/>
          <p:cNvSpPr>
            <a:spLocks noChangeShapeType="1"/>
          </p:cNvSpPr>
          <p:nvPr/>
        </p:nvSpPr>
        <p:spPr bwMode="auto">
          <a:xfrm>
            <a:off x="6629400" y="2286000"/>
            <a:ext cx="0" cy="762000"/>
          </a:xfrm>
          <a:prstGeom prst="line">
            <a:avLst/>
          </a:prstGeom>
          <a:noFill/>
          <a:ln w="76200">
            <a:solidFill>
              <a:srgbClr val="FFCC99"/>
            </a:solidFill>
            <a:round/>
            <a:headEnd/>
            <a:tailEnd type="triangle" w="med" len="med"/>
          </a:ln>
        </p:spPr>
        <p:txBody>
          <a:bodyPr/>
          <a:lstStyle/>
          <a:p>
            <a:endParaRPr lang="en-US"/>
          </a:p>
        </p:txBody>
      </p:sp>
      <p:sp>
        <p:nvSpPr>
          <p:cNvPr id="49161" name="Text Box 9"/>
          <p:cNvSpPr txBox="1">
            <a:spLocks noChangeArrowheads="1"/>
          </p:cNvSpPr>
          <p:nvPr/>
        </p:nvSpPr>
        <p:spPr bwMode="auto">
          <a:xfrm>
            <a:off x="914400" y="5334000"/>
            <a:ext cx="3276600" cy="1187450"/>
          </a:xfrm>
          <a:prstGeom prst="rect">
            <a:avLst/>
          </a:prstGeom>
          <a:noFill/>
          <a:ln w="9525">
            <a:noFill/>
            <a:miter lim="800000"/>
            <a:headEnd/>
            <a:tailEnd/>
          </a:ln>
        </p:spPr>
        <p:txBody>
          <a:bodyPr>
            <a:spAutoFit/>
          </a:bodyPr>
          <a:lstStyle/>
          <a:p>
            <a:pPr>
              <a:spcBef>
                <a:spcPct val="50000"/>
              </a:spcBef>
            </a:pPr>
            <a:r>
              <a:rPr lang="en-US" i="1">
                <a:solidFill>
                  <a:srgbClr val="FF99CC"/>
                </a:solidFill>
              </a:rPr>
              <a:t>All of the other sentences explain why the main idea is true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Main idea paragraphs</a:t>
            </a:r>
          </a:p>
        </p:txBody>
      </p:sp>
      <p:sp>
        <p:nvSpPr>
          <p:cNvPr id="150531" name="Rectangle 3"/>
          <p:cNvSpPr>
            <a:spLocks noGrp="1" noChangeArrowheads="1"/>
          </p:cNvSpPr>
          <p:nvPr>
            <p:ph type="body" sz="half" idx="1"/>
          </p:nvPr>
        </p:nvSpPr>
        <p:spPr/>
        <p:txBody>
          <a:bodyPr/>
          <a:lstStyle/>
          <a:p>
            <a:pPr eaLnBrk="1" hangingPunct="1"/>
            <a:r>
              <a:rPr lang="en-US" sz="2800" smtClean="0">
                <a:solidFill>
                  <a:srgbClr val="99FFCC"/>
                </a:solidFill>
              </a:rPr>
              <a:t>Clue words in these paragraphs may include:</a:t>
            </a:r>
          </a:p>
          <a:p>
            <a:pPr eaLnBrk="1" hangingPunct="1">
              <a:buFontTx/>
              <a:buNone/>
            </a:pPr>
            <a:endParaRPr lang="en-US" sz="2800" smtClean="0">
              <a:solidFill>
                <a:srgbClr val="99FFCC"/>
              </a:solidFill>
            </a:endParaRPr>
          </a:p>
          <a:p>
            <a:pPr eaLnBrk="1" hangingPunct="1"/>
            <a:r>
              <a:rPr lang="en-US" sz="2800" i="1" smtClean="0">
                <a:solidFill>
                  <a:srgbClr val="99FFCC"/>
                </a:solidFill>
              </a:rPr>
              <a:t>One reason, another reason, </a:t>
            </a:r>
            <a:r>
              <a:rPr lang="en-US" sz="2800" smtClean="0">
                <a:solidFill>
                  <a:srgbClr val="99FFCC"/>
                </a:solidFill>
              </a:rPr>
              <a:t>and</a:t>
            </a:r>
            <a:r>
              <a:rPr lang="en-US" sz="2800" i="1" smtClean="0">
                <a:solidFill>
                  <a:srgbClr val="99FFCC"/>
                </a:solidFill>
              </a:rPr>
              <a:t> for example</a:t>
            </a:r>
          </a:p>
        </p:txBody>
      </p:sp>
      <p:pic>
        <p:nvPicPr>
          <p:cNvPr id="50180" name="Picture 6" descr="C:\Documents and Settings\All Users\Documents\My Pictures\Kodak Pictures\2008-10-19\000_2311.jpg"/>
          <p:cNvPicPr>
            <a:picLocks noChangeAspect="1" noChangeArrowheads="1"/>
          </p:cNvPicPr>
          <p:nvPr>
            <p:ph type="clipArt" sz="half" idx="2"/>
          </p:nvPr>
        </p:nvPicPr>
        <p:blipFill>
          <a:blip r:embed="rId3" cstate="print"/>
          <a:srcRect/>
          <a:stretch>
            <a:fillRect/>
          </a:stretch>
        </p:blipFill>
        <p:spPr>
          <a:xfrm>
            <a:off x="4648200" y="2609850"/>
            <a:ext cx="3810000" cy="28575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Now it’s your turn!</a:t>
            </a:r>
          </a:p>
        </p:txBody>
      </p:sp>
      <p:sp>
        <p:nvSpPr>
          <p:cNvPr id="97283" name="Rectangle 3"/>
          <p:cNvSpPr>
            <a:spLocks noGrp="1" noChangeArrowheads="1"/>
          </p:cNvSpPr>
          <p:nvPr>
            <p:ph type="body" sz="half" idx="1"/>
          </p:nvPr>
        </p:nvSpPr>
        <p:spPr/>
        <p:txBody>
          <a:bodyPr/>
          <a:lstStyle/>
          <a:p>
            <a:pPr eaLnBrk="1" hangingPunct="1"/>
            <a:r>
              <a:rPr lang="en-US" sz="2400" smtClean="0">
                <a:solidFill>
                  <a:srgbClr val="99FFCC"/>
                </a:solidFill>
              </a:rPr>
              <a:t>On the next few slides, you will read some paragraphs about the Great Chicago Fire</a:t>
            </a:r>
          </a:p>
          <a:p>
            <a:pPr eaLnBrk="1" hangingPunct="1"/>
            <a:r>
              <a:rPr lang="en-US" sz="2400" smtClean="0">
                <a:solidFill>
                  <a:srgbClr val="FFCC66"/>
                </a:solidFill>
              </a:rPr>
              <a:t>Your task is to decide on the text structure for each one</a:t>
            </a:r>
          </a:p>
          <a:p>
            <a:pPr eaLnBrk="1" hangingPunct="1"/>
            <a:r>
              <a:rPr lang="en-US" sz="2400" smtClean="0">
                <a:solidFill>
                  <a:srgbClr val="99FFCC"/>
                </a:solidFill>
              </a:rPr>
              <a:t>Understanding the text structure will help you to understand each paragraph</a:t>
            </a:r>
          </a:p>
        </p:txBody>
      </p:sp>
      <p:pic>
        <p:nvPicPr>
          <p:cNvPr id="51204" name="Picture 9" descr="C:\Program Files\Microsoft Office\Clipart\standard\stddir1\bd07204_.wmf"/>
          <p:cNvPicPr>
            <a:picLocks noChangeAspect="1" noChangeArrowheads="1"/>
          </p:cNvPicPr>
          <p:nvPr>
            <p:ph type="clipArt" sz="half" idx="2"/>
          </p:nvPr>
        </p:nvPicPr>
        <p:blipFill>
          <a:blip r:embed="rId3" cstate="print"/>
          <a:srcRect/>
          <a:stretch>
            <a:fillRect/>
          </a:stretch>
        </p:blipFill>
        <p:spPr>
          <a:xfrm>
            <a:off x="4648200" y="2795588"/>
            <a:ext cx="3810000" cy="24844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Chronological order</a:t>
            </a:r>
          </a:p>
        </p:txBody>
      </p:sp>
      <p:sp>
        <p:nvSpPr>
          <p:cNvPr id="11267" name="Rectangle 3"/>
          <p:cNvSpPr>
            <a:spLocks noGrp="1" noChangeArrowheads="1"/>
          </p:cNvSpPr>
          <p:nvPr>
            <p:ph type="body" sz="half" idx="1"/>
          </p:nvPr>
        </p:nvSpPr>
        <p:spPr/>
        <p:txBody>
          <a:bodyPr/>
          <a:lstStyle/>
          <a:p>
            <a:pPr eaLnBrk="1" hangingPunct="1"/>
            <a:r>
              <a:rPr lang="en-US" sz="2800" smtClean="0">
                <a:solidFill>
                  <a:srgbClr val="FFFF99"/>
                </a:solidFill>
                <a:latin typeface="Century Schoolbook" pitchFamily="18" charset="0"/>
              </a:rPr>
              <a:t>Authors use chronological order to explain how things happen in order</a:t>
            </a:r>
          </a:p>
          <a:p>
            <a:pPr eaLnBrk="1" hangingPunct="1"/>
            <a:r>
              <a:rPr lang="en-US" sz="2800" smtClean="0">
                <a:solidFill>
                  <a:srgbClr val="FFFF99"/>
                </a:solidFill>
                <a:latin typeface="Century Schoolbook" pitchFamily="18" charset="0"/>
              </a:rPr>
              <a:t>Chronological order is also called sequence or time order</a:t>
            </a:r>
          </a:p>
          <a:p>
            <a:pPr eaLnBrk="1" hangingPunct="1"/>
            <a:endParaRPr lang="en-US" sz="2800" smtClean="0">
              <a:solidFill>
                <a:srgbClr val="FFFF99"/>
              </a:solidFill>
              <a:latin typeface="Century Schoolbook" pitchFamily="18" charset="0"/>
            </a:endParaRPr>
          </a:p>
        </p:txBody>
      </p:sp>
      <p:pic>
        <p:nvPicPr>
          <p:cNvPr id="6148" name="Picture 6" descr="C:\Program Files\Microsoft Office\Clipart\WebArt\bd10824_.gif"/>
          <p:cNvPicPr>
            <a:picLocks noChangeAspect="1" noChangeArrowheads="1"/>
          </p:cNvPicPr>
          <p:nvPr>
            <p:ph type="clipArt" sz="half" idx="2"/>
          </p:nvPr>
        </p:nvPicPr>
        <p:blipFill>
          <a:blip r:embed="rId3" cstate="print"/>
          <a:srcRect/>
          <a:stretch>
            <a:fillRect/>
          </a:stretch>
        </p:blipFill>
        <p:spPr>
          <a:xfrm>
            <a:off x="5099050" y="1981200"/>
            <a:ext cx="2906713"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solidFill>
                  <a:srgbClr val="FFCC66"/>
                </a:solidFill>
              </a:rPr>
              <a:t>What’s the text structure?</a:t>
            </a:r>
          </a:p>
        </p:txBody>
      </p:sp>
      <p:sp>
        <p:nvSpPr>
          <p:cNvPr id="52227" name="Rectangle 3"/>
          <p:cNvSpPr>
            <a:spLocks noGrp="1" noChangeArrowheads="1"/>
          </p:cNvSpPr>
          <p:nvPr>
            <p:ph type="body" sz="half" idx="1"/>
          </p:nvPr>
        </p:nvSpPr>
        <p:spPr>
          <a:xfrm>
            <a:off x="685800" y="1981200"/>
            <a:ext cx="2286000" cy="4114800"/>
          </a:xfrm>
        </p:spPr>
        <p:txBody>
          <a:bodyPr/>
          <a:lstStyle/>
          <a:p>
            <a:pPr eaLnBrk="1" hangingPunct="1"/>
            <a:r>
              <a:rPr lang="en-US" sz="2400" smtClean="0">
                <a:solidFill>
                  <a:srgbClr val="FFCC66"/>
                </a:solidFill>
              </a:rPr>
              <a:t>Chronological order</a:t>
            </a:r>
          </a:p>
          <a:p>
            <a:pPr eaLnBrk="1" hangingPunct="1"/>
            <a:r>
              <a:rPr lang="en-US" sz="2400" smtClean="0">
                <a:solidFill>
                  <a:srgbClr val="FFCC66"/>
                </a:solidFill>
              </a:rPr>
              <a:t>Compare and contrast</a:t>
            </a:r>
          </a:p>
          <a:p>
            <a:pPr eaLnBrk="1" hangingPunct="1"/>
            <a:r>
              <a:rPr lang="en-US" sz="2400" smtClean="0">
                <a:solidFill>
                  <a:srgbClr val="FFCC66"/>
                </a:solidFill>
              </a:rPr>
              <a:t>Cause and effect</a:t>
            </a:r>
          </a:p>
          <a:p>
            <a:pPr eaLnBrk="1" hangingPunct="1"/>
            <a:r>
              <a:rPr lang="en-US" sz="2400" smtClean="0">
                <a:solidFill>
                  <a:srgbClr val="FFCC66"/>
                </a:solidFill>
              </a:rPr>
              <a:t>Problem and solution</a:t>
            </a:r>
          </a:p>
          <a:p>
            <a:pPr eaLnBrk="1" hangingPunct="1"/>
            <a:r>
              <a:rPr lang="en-US" sz="2400" smtClean="0">
                <a:solidFill>
                  <a:srgbClr val="FFCC66"/>
                </a:solidFill>
              </a:rPr>
              <a:t>Main idea</a:t>
            </a:r>
          </a:p>
        </p:txBody>
      </p:sp>
      <p:sp>
        <p:nvSpPr>
          <p:cNvPr id="52228" name="Rectangle 4"/>
          <p:cNvSpPr>
            <a:spLocks noGrp="1" noChangeArrowheads="1"/>
          </p:cNvSpPr>
          <p:nvPr>
            <p:ph type="body" sz="half" idx="2"/>
          </p:nvPr>
        </p:nvSpPr>
        <p:spPr>
          <a:xfrm>
            <a:off x="3124200" y="1676400"/>
            <a:ext cx="5334000" cy="4419600"/>
          </a:xfrm>
        </p:spPr>
        <p:txBody>
          <a:bodyPr/>
          <a:lstStyle/>
          <a:p>
            <a:pPr eaLnBrk="1" hangingPunct="1">
              <a:buFontTx/>
              <a:buNone/>
            </a:pPr>
            <a:r>
              <a:rPr lang="en-US" sz="2400" smtClean="0"/>
              <a:t>       </a:t>
            </a:r>
            <a:r>
              <a:rPr lang="en-US" sz="2000" smtClean="0">
                <a:solidFill>
                  <a:srgbClr val="FFFF99"/>
                </a:solidFill>
                <a:latin typeface="Lucida Bright" pitchFamily="18" charset="0"/>
                <a:cs typeface="Times New Roman"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endParaRPr lang="en-US" sz="2000" smtClean="0">
              <a:solidFill>
                <a:srgbClr val="FFFF99"/>
              </a:solidFill>
              <a:cs typeface="Times New Roman" charset="0"/>
            </a:endParaRPr>
          </a:p>
          <a:p>
            <a:pPr eaLnBrk="1" hangingPunct="1">
              <a:buFontTx/>
              <a:buNone/>
            </a:pPr>
            <a:endParaRPr lang="en-US" sz="2000" smtClean="0">
              <a:solidFill>
                <a:srgbClr val="FFFF9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solidFill>
                  <a:srgbClr val="FFCC66"/>
                </a:solidFill>
              </a:rPr>
              <a:t>What’s the text structure?</a:t>
            </a:r>
          </a:p>
        </p:txBody>
      </p:sp>
      <p:sp>
        <p:nvSpPr>
          <p:cNvPr id="53251" name="Rectangle 3"/>
          <p:cNvSpPr>
            <a:spLocks noGrp="1" noChangeArrowheads="1"/>
          </p:cNvSpPr>
          <p:nvPr>
            <p:ph type="body" sz="half" idx="1"/>
          </p:nvPr>
        </p:nvSpPr>
        <p:spPr>
          <a:xfrm>
            <a:off x="685800" y="1981200"/>
            <a:ext cx="2286000" cy="4114800"/>
          </a:xfrm>
        </p:spPr>
        <p:txBody>
          <a:bodyPr/>
          <a:lstStyle/>
          <a:p>
            <a:pPr eaLnBrk="1" hangingPunct="1"/>
            <a:r>
              <a:rPr lang="en-US" sz="2400" smtClean="0">
                <a:solidFill>
                  <a:srgbClr val="FFCC66"/>
                </a:solidFill>
              </a:rPr>
              <a:t>Chronological order</a:t>
            </a:r>
          </a:p>
          <a:p>
            <a:pPr eaLnBrk="1" hangingPunct="1"/>
            <a:r>
              <a:rPr lang="en-US" sz="2400" smtClean="0">
                <a:solidFill>
                  <a:srgbClr val="FFCC66"/>
                </a:solidFill>
              </a:rPr>
              <a:t>Compare and contrast</a:t>
            </a:r>
          </a:p>
          <a:p>
            <a:pPr eaLnBrk="1" hangingPunct="1"/>
            <a:endParaRPr lang="en-US" sz="2400" smtClean="0">
              <a:solidFill>
                <a:srgbClr val="FFCC66"/>
              </a:solidFill>
            </a:endParaRPr>
          </a:p>
          <a:p>
            <a:pPr eaLnBrk="1" hangingPunct="1"/>
            <a:r>
              <a:rPr lang="en-US" sz="2400" smtClean="0">
                <a:solidFill>
                  <a:srgbClr val="FFCC66"/>
                </a:solidFill>
              </a:rPr>
              <a:t>Problem and solution</a:t>
            </a:r>
          </a:p>
        </p:txBody>
      </p:sp>
      <p:sp>
        <p:nvSpPr>
          <p:cNvPr id="53252" name="Rectangle 4"/>
          <p:cNvSpPr>
            <a:spLocks noGrp="1" noChangeArrowheads="1"/>
          </p:cNvSpPr>
          <p:nvPr>
            <p:ph type="body" sz="half" idx="2"/>
          </p:nvPr>
        </p:nvSpPr>
        <p:spPr>
          <a:xfrm>
            <a:off x="3124200" y="1676400"/>
            <a:ext cx="5334000" cy="4419600"/>
          </a:xfrm>
        </p:spPr>
        <p:txBody>
          <a:bodyPr/>
          <a:lstStyle/>
          <a:p>
            <a:pPr eaLnBrk="1" hangingPunct="1">
              <a:buFontTx/>
              <a:buNone/>
            </a:pPr>
            <a:r>
              <a:rPr lang="en-US" sz="2400" smtClean="0"/>
              <a:t>       </a:t>
            </a:r>
            <a:r>
              <a:rPr lang="en-US" sz="2000" smtClean="0">
                <a:solidFill>
                  <a:srgbClr val="FFFF99"/>
                </a:solidFill>
                <a:latin typeface="Lucida Bright" pitchFamily="18" charset="0"/>
                <a:cs typeface="Times New Roman"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endParaRPr lang="en-US" sz="2000" smtClean="0">
              <a:solidFill>
                <a:srgbClr val="FFFF99"/>
              </a:solidFill>
              <a:cs typeface="Times New Roman" charset="0"/>
            </a:endParaRPr>
          </a:p>
          <a:p>
            <a:pPr eaLnBrk="1" hangingPunct="1">
              <a:buFontTx/>
              <a:buNone/>
            </a:pPr>
            <a:endParaRPr lang="en-US" sz="2000" smtClean="0">
              <a:solidFill>
                <a:srgbClr val="FFFF99"/>
              </a:solidFill>
            </a:endParaRP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solidFill>
                  <a:srgbClr val="FFCC66"/>
                </a:solidFill>
              </a:rPr>
              <a:t>What’s the text structure?</a:t>
            </a:r>
          </a:p>
        </p:txBody>
      </p:sp>
      <p:sp>
        <p:nvSpPr>
          <p:cNvPr id="54275" name="Rectangle 3"/>
          <p:cNvSpPr>
            <a:spLocks noGrp="1" noChangeArrowheads="1"/>
          </p:cNvSpPr>
          <p:nvPr>
            <p:ph type="body" sz="half" idx="1"/>
          </p:nvPr>
        </p:nvSpPr>
        <p:spPr>
          <a:xfrm>
            <a:off x="685800" y="1981200"/>
            <a:ext cx="2286000" cy="4114800"/>
          </a:xfrm>
        </p:spPr>
        <p:txBody>
          <a:bodyPr/>
          <a:lstStyle/>
          <a:p>
            <a:pPr eaLnBrk="1" hangingPunct="1"/>
            <a:r>
              <a:rPr lang="en-US" sz="2400" smtClean="0">
                <a:solidFill>
                  <a:srgbClr val="FFCC66"/>
                </a:solidFill>
              </a:rPr>
              <a:t>Chronological order</a:t>
            </a:r>
          </a:p>
        </p:txBody>
      </p:sp>
      <p:sp>
        <p:nvSpPr>
          <p:cNvPr id="54276" name="Rectangle 4"/>
          <p:cNvSpPr>
            <a:spLocks noGrp="1" noChangeArrowheads="1"/>
          </p:cNvSpPr>
          <p:nvPr>
            <p:ph type="body" sz="half" idx="2"/>
          </p:nvPr>
        </p:nvSpPr>
        <p:spPr>
          <a:xfrm>
            <a:off x="3124200" y="1676400"/>
            <a:ext cx="5334000" cy="4419600"/>
          </a:xfrm>
        </p:spPr>
        <p:txBody>
          <a:bodyPr/>
          <a:lstStyle/>
          <a:p>
            <a:pPr eaLnBrk="1" hangingPunct="1">
              <a:buFontTx/>
              <a:buNone/>
            </a:pPr>
            <a:r>
              <a:rPr lang="en-US" sz="2400" smtClean="0"/>
              <a:t>       </a:t>
            </a:r>
            <a:r>
              <a:rPr lang="en-US" sz="2000" smtClean="0">
                <a:solidFill>
                  <a:srgbClr val="FFFF99"/>
                </a:solidFill>
                <a:latin typeface="Lucida Bright" pitchFamily="18" charset="0"/>
                <a:cs typeface="Times New Roman"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endParaRPr lang="en-US" sz="2000" smtClean="0">
              <a:solidFill>
                <a:srgbClr val="FFFF99"/>
              </a:solidFill>
              <a:cs typeface="Times New Roman" charset="0"/>
            </a:endParaRPr>
          </a:p>
          <a:p>
            <a:pPr eaLnBrk="1" hangingPunct="1">
              <a:buFontTx/>
              <a:buNone/>
            </a:pPr>
            <a:endParaRPr lang="en-US" sz="2000" smtClean="0">
              <a:solidFill>
                <a:srgbClr val="FFFF99"/>
              </a:solidFill>
            </a:endParaRP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solidFill>
                  <a:srgbClr val="FFCC66"/>
                </a:solidFill>
              </a:rPr>
              <a:t>What’s the text structure?</a:t>
            </a:r>
          </a:p>
        </p:txBody>
      </p:sp>
      <p:sp>
        <p:nvSpPr>
          <p:cNvPr id="55299" name="Rectangle 3"/>
          <p:cNvSpPr>
            <a:spLocks noGrp="1" noChangeArrowheads="1"/>
          </p:cNvSpPr>
          <p:nvPr>
            <p:ph type="body" sz="half" idx="1"/>
          </p:nvPr>
        </p:nvSpPr>
        <p:spPr>
          <a:xfrm>
            <a:off x="685800" y="1981200"/>
            <a:ext cx="2286000" cy="4114800"/>
          </a:xfrm>
        </p:spPr>
        <p:txBody>
          <a:bodyPr/>
          <a:lstStyle/>
          <a:p>
            <a:pPr eaLnBrk="1" hangingPunct="1"/>
            <a:r>
              <a:rPr lang="en-US" sz="2400" smtClean="0">
                <a:solidFill>
                  <a:srgbClr val="FFCC66"/>
                </a:solidFill>
              </a:rPr>
              <a:t>Chronological order</a:t>
            </a:r>
          </a:p>
        </p:txBody>
      </p:sp>
      <p:sp>
        <p:nvSpPr>
          <p:cNvPr id="55300" name="Rectangle 4"/>
          <p:cNvSpPr>
            <a:spLocks noGrp="1" noChangeArrowheads="1"/>
          </p:cNvSpPr>
          <p:nvPr>
            <p:ph type="body" sz="half" idx="2"/>
          </p:nvPr>
        </p:nvSpPr>
        <p:spPr>
          <a:xfrm>
            <a:off x="3124200" y="1676400"/>
            <a:ext cx="5334000" cy="4419600"/>
          </a:xfrm>
        </p:spPr>
        <p:txBody>
          <a:bodyPr/>
          <a:lstStyle/>
          <a:p>
            <a:pPr eaLnBrk="1" hangingPunct="1">
              <a:buFontTx/>
              <a:buNone/>
            </a:pPr>
            <a:r>
              <a:rPr lang="en-US" sz="2400" smtClean="0"/>
              <a:t>       </a:t>
            </a:r>
            <a:r>
              <a:rPr lang="en-US" sz="2000" smtClean="0">
                <a:solidFill>
                  <a:srgbClr val="FFFF99"/>
                </a:solidFill>
                <a:latin typeface="Lucida Bright" pitchFamily="18" charset="0"/>
                <a:cs typeface="Times New Roman" charset="0"/>
              </a:rPr>
              <a:t>Daniel Sullivan was the </a:t>
            </a:r>
            <a:r>
              <a:rPr lang="en-US" sz="2000" i="1" smtClean="0">
                <a:solidFill>
                  <a:srgbClr val="99FFCC"/>
                </a:solidFill>
                <a:latin typeface="Lucida Bright" pitchFamily="18" charset="0"/>
                <a:cs typeface="Times New Roman" charset="0"/>
              </a:rPr>
              <a:t>first</a:t>
            </a:r>
            <a:r>
              <a:rPr lang="en-US" sz="2000" smtClean="0">
                <a:solidFill>
                  <a:srgbClr val="FFFF99"/>
                </a:solidFill>
                <a:latin typeface="Lucida Bright" pitchFamily="18" charset="0"/>
                <a:cs typeface="Times New Roman" charset="0"/>
              </a:rPr>
              <a:t> to notice the flames coming from the O’Leary barn </a:t>
            </a:r>
            <a:r>
              <a:rPr lang="en-US" sz="2000" i="1" smtClean="0">
                <a:solidFill>
                  <a:srgbClr val="99FFCC"/>
                </a:solidFill>
                <a:latin typeface="Lucida Bright" pitchFamily="18" charset="0"/>
                <a:cs typeface="Times New Roman" charset="0"/>
              </a:rPr>
              <a:t>at around 8:30 pm</a:t>
            </a:r>
            <a:r>
              <a:rPr lang="en-US" sz="2000" smtClean="0">
                <a:solidFill>
                  <a:srgbClr val="FFFF99"/>
                </a:solidFill>
                <a:latin typeface="Lucida Bright" pitchFamily="18" charset="0"/>
                <a:cs typeface="Times New Roman" charset="0"/>
              </a:rPr>
              <a:t> on October 8. A problem with the alarm box made it impossible for the people in the area to call for the fire department. </a:t>
            </a:r>
            <a:r>
              <a:rPr lang="en-US" sz="2000" i="1" smtClean="0">
                <a:solidFill>
                  <a:srgbClr val="99FFCC"/>
                </a:solidFill>
                <a:latin typeface="Lucida Bright" pitchFamily="18" charset="0"/>
                <a:cs typeface="Times New Roman" charset="0"/>
              </a:rPr>
              <a:t>By 9:30 pm</a:t>
            </a:r>
            <a:r>
              <a:rPr lang="en-US" sz="2000" smtClean="0">
                <a:solidFill>
                  <a:srgbClr val="FFFF99"/>
                </a:solidFill>
                <a:latin typeface="Lucida Bright" pitchFamily="18" charset="0"/>
                <a:cs typeface="Times New Roman" charset="0"/>
              </a:rPr>
              <a:t>, the entire block was blazing. </a:t>
            </a:r>
            <a:r>
              <a:rPr lang="en-US" sz="2000" i="1" smtClean="0">
                <a:solidFill>
                  <a:srgbClr val="99FFCC"/>
                </a:solidFill>
                <a:latin typeface="Lucida Bright" pitchFamily="18" charset="0"/>
                <a:cs typeface="Times New Roman" charset="0"/>
              </a:rPr>
              <a:t>In another 3 hours</a:t>
            </a:r>
            <a:r>
              <a:rPr lang="en-US" sz="2000" smtClean="0">
                <a:solidFill>
                  <a:srgbClr val="FFFF99"/>
                </a:solidFill>
                <a:latin typeface="Lucida Bright" pitchFamily="18" charset="0"/>
                <a:cs typeface="Times New Roman" charset="0"/>
              </a:rPr>
              <a:t>, there were fires all over Chicago. The heavy wind coming from the lake only made the fire bigger. It would be </a:t>
            </a:r>
            <a:r>
              <a:rPr lang="en-US" sz="2000" i="1" smtClean="0">
                <a:solidFill>
                  <a:srgbClr val="99FFCC"/>
                </a:solidFill>
                <a:latin typeface="Lucida Bright" pitchFamily="18" charset="0"/>
                <a:cs typeface="Times New Roman" charset="0"/>
              </a:rPr>
              <a:t>another day</a:t>
            </a:r>
            <a:r>
              <a:rPr lang="en-US" sz="2000" smtClean="0">
                <a:solidFill>
                  <a:srgbClr val="FFFF99"/>
                </a:solidFill>
                <a:latin typeface="Lucida Bright" pitchFamily="18" charset="0"/>
                <a:cs typeface="Times New Roman" charset="0"/>
              </a:rPr>
              <a:t> before the fire would be completely out. By that time, 17,500 buildings had been burned.</a:t>
            </a:r>
            <a:endParaRPr lang="en-US" sz="2000" smtClean="0">
              <a:solidFill>
                <a:srgbClr val="FFFF99"/>
              </a:solidFill>
              <a:cs typeface="Times New Roman" charset="0"/>
            </a:endParaRPr>
          </a:p>
          <a:p>
            <a:pPr eaLnBrk="1" hangingPunct="1">
              <a:buFontTx/>
              <a:buNone/>
            </a:pPr>
            <a:endParaRPr lang="en-US" sz="2000" smtClean="0">
              <a:solidFill>
                <a:srgbClr val="FFFF99"/>
              </a:solidFill>
            </a:endParaRP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solidFill>
                  <a:srgbClr val="FFCC66"/>
                </a:solidFill>
              </a:rPr>
              <a:t>What’s the text structure?</a:t>
            </a:r>
          </a:p>
        </p:txBody>
      </p:sp>
      <p:sp>
        <p:nvSpPr>
          <p:cNvPr id="56323" name="Rectangle 3"/>
          <p:cNvSpPr>
            <a:spLocks noGrp="1" noChangeArrowheads="1"/>
          </p:cNvSpPr>
          <p:nvPr>
            <p:ph type="body" sz="half" idx="1"/>
          </p:nvPr>
        </p:nvSpPr>
        <p:spPr>
          <a:xfrm>
            <a:off x="685800" y="1981200"/>
            <a:ext cx="2286000" cy="4114800"/>
          </a:xfrm>
        </p:spPr>
        <p:txBody>
          <a:bodyPr/>
          <a:lstStyle/>
          <a:p>
            <a:pPr eaLnBrk="1" hangingPunct="1"/>
            <a:r>
              <a:rPr lang="en-US" sz="2400" smtClean="0">
                <a:solidFill>
                  <a:srgbClr val="FFCC66"/>
                </a:solidFill>
              </a:rPr>
              <a:t>Chronological order</a:t>
            </a:r>
          </a:p>
          <a:p>
            <a:pPr eaLnBrk="1" hangingPunct="1"/>
            <a:endParaRPr lang="en-US" sz="2400" smtClean="0">
              <a:solidFill>
                <a:srgbClr val="FFCC66"/>
              </a:solidFill>
            </a:endParaRPr>
          </a:p>
          <a:p>
            <a:pPr eaLnBrk="1" hangingPunct="1"/>
            <a:r>
              <a:rPr lang="en-US" sz="2400" smtClean="0">
                <a:solidFill>
                  <a:srgbClr val="99FFCC"/>
                </a:solidFill>
              </a:rPr>
              <a:t>Notice how the paragraph shows how events happen in time order</a:t>
            </a:r>
          </a:p>
        </p:txBody>
      </p:sp>
      <p:sp>
        <p:nvSpPr>
          <p:cNvPr id="56324" name="Rectangle 4"/>
          <p:cNvSpPr>
            <a:spLocks noGrp="1" noChangeArrowheads="1"/>
          </p:cNvSpPr>
          <p:nvPr>
            <p:ph type="body" sz="half" idx="2"/>
          </p:nvPr>
        </p:nvSpPr>
        <p:spPr>
          <a:xfrm>
            <a:off x="3124200" y="1676400"/>
            <a:ext cx="5334000" cy="4419600"/>
          </a:xfrm>
        </p:spPr>
        <p:txBody>
          <a:bodyPr/>
          <a:lstStyle/>
          <a:p>
            <a:pPr eaLnBrk="1" hangingPunct="1">
              <a:buFontTx/>
              <a:buNone/>
            </a:pPr>
            <a:r>
              <a:rPr lang="en-US" sz="2400" smtClean="0"/>
              <a:t>       </a:t>
            </a:r>
            <a:r>
              <a:rPr lang="en-US" sz="2000" smtClean="0">
                <a:solidFill>
                  <a:srgbClr val="FFFF99"/>
                </a:solidFill>
                <a:latin typeface="Lucida Bright" pitchFamily="18" charset="0"/>
                <a:cs typeface="Times New Roman" charset="0"/>
              </a:rPr>
              <a:t>Daniel Sullivan was the </a:t>
            </a:r>
            <a:r>
              <a:rPr lang="en-US" sz="2000" i="1" smtClean="0">
                <a:solidFill>
                  <a:srgbClr val="99FFCC"/>
                </a:solidFill>
                <a:latin typeface="Lucida Bright" pitchFamily="18" charset="0"/>
                <a:cs typeface="Times New Roman" charset="0"/>
              </a:rPr>
              <a:t>first</a:t>
            </a:r>
            <a:r>
              <a:rPr lang="en-US" sz="2000" smtClean="0">
                <a:solidFill>
                  <a:srgbClr val="FFFF99"/>
                </a:solidFill>
                <a:latin typeface="Lucida Bright" pitchFamily="18" charset="0"/>
                <a:cs typeface="Times New Roman" charset="0"/>
              </a:rPr>
              <a:t> to notice the flames coming from the O’Leary barn </a:t>
            </a:r>
            <a:r>
              <a:rPr lang="en-US" sz="2000" i="1" smtClean="0">
                <a:solidFill>
                  <a:srgbClr val="99FFCC"/>
                </a:solidFill>
                <a:latin typeface="Lucida Bright" pitchFamily="18" charset="0"/>
                <a:cs typeface="Times New Roman" charset="0"/>
              </a:rPr>
              <a:t>at around 8:30 pm</a:t>
            </a:r>
            <a:r>
              <a:rPr lang="en-US" sz="2000" smtClean="0">
                <a:solidFill>
                  <a:srgbClr val="FFFF99"/>
                </a:solidFill>
                <a:latin typeface="Lucida Bright" pitchFamily="18" charset="0"/>
                <a:cs typeface="Times New Roman" charset="0"/>
              </a:rPr>
              <a:t> on October 8. A problem with the alarm box made it impossible for the people in the area to call for the fire department. </a:t>
            </a:r>
            <a:r>
              <a:rPr lang="en-US" sz="2000" i="1" smtClean="0">
                <a:solidFill>
                  <a:srgbClr val="99FFCC"/>
                </a:solidFill>
                <a:latin typeface="Lucida Bright" pitchFamily="18" charset="0"/>
                <a:cs typeface="Times New Roman" charset="0"/>
              </a:rPr>
              <a:t>By 9:30 pm</a:t>
            </a:r>
            <a:r>
              <a:rPr lang="en-US" sz="2000" smtClean="0">
                <a:solidFill>
                  <a:srgbClr val="FFFF99"/>
                </a:solidFill>
                <a:latin typeface="Lucida Bright" pitchFamily="18" charset="0"/>
                <a:cs typeface="Times New Roman" charset="0"/>
              </a:rPr>
              <a:t>, the entire block was blazing. </a:t>
            </a:r>
            <a:r>
              <a:rPr lang="en-US" sz="2000" i="1" smtClean="0">
                <a:solidFill>
                  <a:srgbClr val="99FFCC"/>
                </a:solidFill>
                <a:latin typeface="Lucida Bright" pitchFamily="18" charset="0"/>
                <a:cs typeface="Times New Roman" charset="0"/>
              </a:rPr>
              <a:t>In another 3 hours</a:t>
            </a:r>
            <a:r>
              <a:rPr lang="en-US" sz="2000" smtClean="0">
                <a:solidFill>
                  <a:srgbClr val="FFFF99"/>
                </a:solidFill>
                <a:latin typeface="Lucida Bright" pitchFamily="18" charset="0"/>
                <a:cs typeface="Times New Roman" charset="0"/>
              </a:rPr>
              <a:t>, there were fires all over Chicago. The heavy wind coming from the lake only made the fire bigger. It would be </a:t>
            </a:r>
            <a:r>
              <a:rPr lang="en-US" sz="2000" i="1" smtClean="0">
                <a:solidFill>
                  <a:srgbClr val="99FFCC"/>
                </a:solidFill>
                <a:latin typeface="Lucida Bright" pitchFamily="18" charset="0"/>
                <a:cs typeface="Times New Roman" charset="0"/>
              </a:rPr>
              <a:t>another day</a:t>
            </a:r>
            <a:r>
              <a:rPr lang="en-US" sz="2000" smtClean="0">
                <a:solidFill>
                  <a:srgbClr val="FFFF99"/>
                </a:solidFill>
                <a:latin typeface="Lucida Bright" pitchFamily="18" charset="0"/>
                <a:cs typeface="Times New Roman" charset="0"/>
              </a:rPr>
              <a:t> before the fire would be completely out. By that time, 17,500 buildings had been burned.</a:t>
            </a:r>
            <a:endParaRPr lang="en-US" sz="2000" smtClean="0">
              <a:solidFill>
                <a:srgbClr val="FFFF99"/>
              </a:solidFill>
              <a:cs typeface="Times New Roman" charset="0"/>
            </a:endParaRPr>
          </a:p>
          <a:p>
            <a:pPr eaLnBrk="1" hangingPunct="1">
              <a:buFontTx/>
              <a:buNone/>
            </a:pPr>
            <a:endParaRPr lang="en-US" sz="2000" smtClean="0">
              <a:solidFill>
                <a:srgbClr val="FFFF99"/>
              </a:solidFill>
            </a:endParaRPr>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solidFill>
                  <a:srgbClr val="FFCC66"/>
                </a:solidFill>
              </a:rPr>
              <a:t>What’s the text structure?</a:t>
            </a:r>
          </a:p>
        </p:txBody>
      </p:sp>
      <p:sp>
        <p:nvSpPr>
          <p:cNvPr id="57347" name="Rectangle 3"/>
          <p:cNvSpPr>
            <a:spLocks noGrp="1" noChangeArrowheads="1"/>
          </p:cNvSpPr>
          <p:nvPr>
            <p:ph type="body" sz="half" idx="1"/>
          </p:nvPr>
        </p:nvSpPr>
        <p:spPr>
          <a:xfrm>
            <a:off x="685800" y="1981200"/>
            <a:ext cx="2286000" cy="4114800"/>
          </a:xfrm>
        </p:spPr>
        <p:txBody>
          <a:bodyPr/>
          <a:lstStyle/>
          <a:p>
            <a:pPr eaLnBrk="1" hangingPunct="1"/>
            <a:r>
              <a:rPr lang="en-US" sz="2200" smtClean="0">
                <a:solidFill>
                  <a:srgbClr val="FFCC66"/>
                </a:solidFill>
              </a:rPr>
              <a:t>Understanding that this text is written in chronological order can help you to understand how the Great Fire started</a:t>
            </a:r>
            <a:endParaRPr lang="en-US" sz="2200" smtClean="0">
              <a:solidFill>
                <a:srgbClr val="99FFCC"/>
              </a:solidFill>
            </a:endParaRPr>
          </a:p>
        </p:txBody>
      </p:sp>
      <p:sp>
        <p:nvSpPr>
          <p:cNvPr id="57348" name="Rectangle 4"/>
          <p:cNvSpPr>
            <a:spLocks noGrp="1" noChangeArrowheads="1"/>
          </p:cNvSpPr>
          <p:nvPr>
            <p:ph type="body" sz="half" idx="2"/>
          </p:nvPr>
        </p:nvSpPr>
        <p:spPr>
          <a:xfrm>
            <a:off x="3124200" y="1676400"/>
            <a:ext cx="5334000" cy="4419600"/>
          </a:xfrm>
        </p:spPr>
        <p:txBody>
          <a:bodyPr/>
          <a:lstStyle/>
          <a:p>
            <a:pPr eaLnBrk="1" hangingPunct="1">
              <a:buFontTx/>
              <a:buNone/>
            </a:pPr>
            <a:r>
              <a:rPr lang="en-US" sz="2400" smtClean="0"/>
              <a:t>       </a:t>
            </a:r>
            <a:r>
              <a:rPr lang="en-US" sz="2000" smtClean="0">
                <a:solidFill>
                  <a:srgbClr val="FFFF99"/>
                </a:solidFill>
                <a:latin typeface="Lucida Bright" pitchFamily="18" charset="0"/>
                <a:cs typeface="Times New Roman" charset="0"/>
              </a:rPr>
              <a:t>Daniel Sullivan was the </a:t>
            </a:r>
            <a:r>
              <a:rPr lang="en-US" sz="2000" i="1" smtClean="0">
                <a:solidFill>
                  <a:srgbClr val="FFFF99"/>
                </a:solidFill>
                <a:latin typeface="Lucida Bright" pitchFamily="18" charset="0"/>
                <a:cs typeface="Times New Roman" charset="0"/>
              </a:rPr>
              <a:t>first</a:t>
            </a:r>
            <a:r>
              <a:rPr lang="en-US" sz="2000" smtClean="0">
                <a:solidFill>
                  <a:srgbClr val="FFFF99"/>
                </a:solidFill>
                <a:latin typeface="Lucida Bright" pitchFamily="18" charset="0"/>
                <a:cs typeface="Times New Roman" charset="0"/>
              </a:rPr>
              <a:t> to notice the flames coming from the O’Leary barn </a:t>
            </a:r>
            <a:r>
              <a:rPr lang="en-US" sz="2000" i="1" smtClean="0">
                <a:solidFill>
                  <a:srgbClr val="FFFF99"/>
                </a:solidFill>
                <a:latin typeface="Lucida Bright" pitchFamily="18" charset="0"/>
                <a:cs typeface="Times New Roman" charset="0"/>
              </a:rPr>
              <a:t>at around 8:30 pm</a:t>
            </a:r>
            <a:r>
              <a:rPr lang="en-US" sz="2000" smtClean="0">
                <a:solidFill>
                  <a:srgbClr val="FFFF99"/>
                </a:solidFill>
                <a:latin typeface="Lucida Bright" pitchFamily="18" charset="0"/>
                <a:cs typeface="Times New Roman" charset="0"/>
              </a:rPr>
              <a:t> on October 8. A problem with the alarm box made it impossible for the people in the area to call for the fire department. </a:t>
            </a:r>
            <a:r>
              <a:rPr lang="en-US" sz="2000" i="1" smtClean="0">
                <a:solidFill>
                  <a:srgbClr val="FFFF99"/>
                </a:solidFill>
                <a:latin typeface="Lucida Bright" pitchFamily="18" charset="0"/>
                <a:cs typeface="Times New Roman" charset="0"/>
              </a:rPr>
              <a:t>By 9:30 pm</a:t>
            </a:r>
            <a:r>
              <a:rPr lang="en-US" sz="2000" smtClean="0">
                <a:solidFill>
                  <a:srgbClr val="FFFF99"/>
                </a:solidFill>
                <a:latin typeface="Lucida Bright" pitchFamily="18" charset="0"/>
                <a:cs typeface="Times New Roman" charset="0"/>
              </a:rPr>
              <a:t>, the entire block was blazing. </a:t>
            </a:r>
            <a:r>
              <a:rPr lang="en-US" sz="2000" i="1" smtClean="0">
                <a:solidFill>
                  <a:srgbClr val="FFFF99"/>
                </a:solidFill>
                <a:latin typeface="Lucida Bright" pitchFamily="18" charset="0"/>
                <a:cs typeface="Times New Roman" charset="0"/>
              </a:rPr>
              <a:t>In another 3 hours</a:t>
            </a:r>
            <a:r>
              <a:rPr lang="en-US" sz="2000" smtClean="0">
                <a:solidFill>
                  <a:srgbClr val="FFFF99"/>
                </a:solidFill>
                <a:latin typeface="Lucida Bright" pitchFamily="18" charset="0"/>
                <a:cs typeface="Times New Roman" charset="0"/>
              </a:rPr>
              <a:t>, there were fires all over Chicago. The heavy wind coming from the lake only made the fire bigger. It would be </a:t>
            </a:r>
            <a:r>
              <a:rPr lang="en-US" sz="2000" i="1" smtClean="0">
                <a:solidFill>
                  <a:srgbClr val="FFFF99"/>
                </a:solidFill>
                <a:latin typeface="Lucida Bright" pitchFamily="18" charset="0"/>
                <a:cs typeface="Times New Roman" charset="0"/>
              </a:rPr>
              <a:t>another day</a:t>
            </a:r>
            <a:r>
              <a:rPr lang="en-US" sz="2000" smtClean="0">
                <a:solidFill>
                  <a:srgbClr val="FFFF99"/>
                </a:solidFill>
                <a:latin typeface="Lucida Bright" pitchFamily="18" charset="0"/>
                <a:cs typeface="Times New Roman" charset="0"/>
              </a:rPr>
              <a:t> before the fire would be completely out. By that time, 17,500 buildings had been burned.</a:t>
            </a:r>
            <a:endParaRPr lang="en-US" sz="2000" smtClean="0">
              <a:solidFill>
                <a:srgbClr val="FFFF99"/>
              </a:solidFill>
              <a:cs typeface="Times New Roman" charset="0"/>
            </a:endParaRPr>
          </a:p>
          <a:p>
            <a:pPr eaLnBrk="1" hangingPunct="1">
              <a:buFontTx/>
              <a:buNone/>
            </a:pPr>
            <a:endParaRPr lang="en-US" sz="2000" smtClean="0">
              <a:solidFill>
                <a:srgbClr val="FFFF99"/>
              </a:solidFill>
            </a:endParaRP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solidFill>
                  <a:srgbClr val="FFCC66"/>
                </a:solidFill>
              </a:rPr>
              <a:t>Try another!</a:t>
            </a:r>
          </a:p>
        </p:txBody>
      </p:sp>
      <p:sp>
        <p:nvSpPr>
          <p:cNvPr id="58371" name="Rectangle 3"/>
          <p:cNvSpPr>
            <a:spLocks noGrp="1" noChangeArrowheads="1"/>
          </p:cNvSpPr>
          <p:nvPr>
            <p:ph type="body" sz="half" idx="1"/>
          </p:nvPr>
        </p:nvSpPr>
        <p:spPr>
          <a:xfrm>
            <a:off x="685800" y="1981200"/>
            <a:ext cx="2286000" cy="4114800"/>
          </a:xfrm>
        </p:spPr>
        <p:txBody>
          <a:bodyPr/>
          <a:lstStyle/>
          <a:p>
            <a:pPr eaLnBrk="1" hangingPunct="1"/>
            <a:r>
              <a:rPr lang="en-US" sz="2400" smtClean="0">
                <a:solidFill>
                  <a:srgbClr val="99FFCC"/>
                </a:solidFill>
              </a:rPr>
              <a:t>Chronological order</a:t>
            </a:r>
          </a:p>
          <a:p>
            <a:pPr eaLnBrk="1" hangingPunct="1"/>
            <a:r>
              <a:rPr lang="en-US" sz="2400" smtClean="0">
                <a:solidFill>
                  <a:srgbClr val="99FFCC"/>
                </a:solidFill>
              </a:rPr>
              <a:t>Compare and contrast</a:t>
            </a:r>
          </a:p>
          <a:p>
            <a:pPr eaLnBrk="1" hangingPunct="1"/>
            <a:r>
              <a:rPr lang="en-US" sz="2400" smtClean="0">
                <a:solidFill>
                  <a:srgbClr val="99FFCC"/>
                </a:solidFill>
              </a:rPr>
              <a:t>Cause and effect</a:t>
            </a:r>
          </a:p>
          <a:p>
            <a:pPr eaLnBrk="1" hangingPunct="1"/>
            <a:r>
              <a:rPr lang="en-US" sz="2400" smtClean="0">
                <a:solidFill>
                  <a:srgbClr val="99FFCC"/>
                </a:solidFill>
              </a:rPr>
              <a:t>Problem and solution</a:t>
            </a:r>
          </a:p>
          <a:p>
            <a:pPr eaLnBrk="1" hangingPunct="1"/>
            <a:r>
              <a:rPr lang="en-US" sz="2400" smtClean="0">
                <a:solidFill>
                  <a:srgbClr val="99FFCC"/>
                </a:solidFill>
              </a:rPr>
              <a:t>Main idea</a:t>
            </a:r>
          </a:p>
          <a:p>
            <a:pPr eaLnBrk="1" hangingPunct="1"/>
            <a:endParaRPr lang="en-US" smtClean="0">
              <a:solidFill>
                <a:srgbClr val="99FFCC"/>
              </a:solidFill>
            </a:endParaRPr>
          </a:p>
        </p:txBody>
      </p:sp>
      <p:sp>
        <p:nvSpPr>
          <p:cNvPr id="58372" name="Rectangle 4"/>
          <p:cNvSpPr>
            <a:spLocks noGrp="1" noChangeArrowheads="1"/>
          </p:cNvSpPr>
          <p:nvPr>
            <p:ph type="body" sz="half" idx="2"/>
          </p:nvPr>
        </p:nvSpPr>
        <p:spPr>
          <a:xfrm>
            <a:off x="3276600" y="1981200"/>
            <a:ext cx="5181600" cy="4114800"/>
          </a:xfrm>
        </p:spPr>
        <p:txBody>
          <a:bodyPr/>
          <a:lstStyle/>
          <a:p>
            <a:pPr eaLnBrk="1" hangingPunct="1">
              <a:lnSpc>
                <a:spcPct val="90000"/>
              </a:lnSpc>
              <a:buFontTx/>
              <a:buNone/>
            </a:pPr>
            <a:r>
              <a:rPr lang="en-US" sz="2000" smtClean="0">
                <a:latin typeface="Comic Sans MS" pitchFamily="66" charset="0"/>
                <a:cs typeface="Times New Roman" charset="0"/>
              </a:rPr>
              <a:t>   </a:t>
            </a:r>
            <a:r>
              <a:rPr lang="en-US" sz="2000" smtClean="0">
                <a:solidFill>
                  <a:srgbClr val="FFFF99"/>
                </a:solidFill>
                <a:latin typeface="Comic Sans MS" pitchFamily="66" charset="0"/>
                <a:cs typeface="Times New Roman" charset="0"/>
              </a:rPr>
              <a:t>Why was the Great Chicago Fire so disastrous? After all, Chicago had fire departments and fire alarms. One reason for the terrible fire is that the alarm malfunctioned. The local fire company noticed the fire by accident as it was returning from another fire. As another problem, a watchman who saw the flames directed other fire companies to a location that was nearly a mile away from the fire. Because of these two problems, a fire that could have been controlled rapidly spread across the city.</a:t>
            </a:r>
            <a:endParaRPr lang="en-US" sz="2000" smtClean="0">
              <a:solidFill>
                <a:srgbClr val="FFFF99"/>
              </a:solidFill>
              <a:cs typeface="Times New Roman" charset="0"/>
            </a:endParaRPr>
          </a:p>
          <a:p>
            <a:pPr eaLnBrk="1" hangingPunct="1">
              <a:lnSpc>
                <a:spcPct val="90000"/>
              </a:lnSpc>
            </a:pPr>
            <a:endParaRPr lang="en-US" sz="2000" smtClean="0">
              <a:solidFill>
                <a:srgbClr val="FFFF99"/>
              </a:solidFill>
            </a:endParaRP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solidFill>
                  <a:srgbClr val="FFCC66"/>
                </a:solidFill>
              </a:rPr>
              <a:t>Try another!</a:t>
            </a:r>
          </a:p>
        </p:txBody>
      </p:sp>
      <p:sp>
        <p:nvSpPr>
          <p:cNvPr id="59395" name="Rectangle 3"/>
          <p:cNvSpPr>
            <a:spLocks noGrp="1" noChangeArrowheads="1"/>
          </p:cNvSpPr>
          <p:nvPr>
            <p:ph type="body" sz="half" idx="1"/>
          </p:nvPr>
        </p:nvSpPr>
        <p:spPr>
          <a:xfrm>
            <a:off x="685800" y="1981200"/>
            <a:ext cx="2286000" cy="4114800"/>
          </a:xfrm>
        </p:spPr>
        <p:txBody>
          <a:bodyPr/>
          <a:lstStyle/>
          <a:p>
            <a:pPr eaLnBrk="1" hangingPunct="1">
              <a:buFontTx/>
              <a:buNone/>
            </a:pPr>
            <a:endParaRPr lang="en-US" sz="2400" smtClean="0">
              <a:solidFill>
                <a:srgbClr val="99FFCC"/>
              </a:solidFill>
            </a:endParaRPr>
          </a:p>
          <a:p>
            <a:pPr eaLnBrk="1" hangingPunct="1"/>
            <a:r>
              <a:rPr lang="en-US" sz="2400" smtClean="0">
                <a:solidFill>
                  <a:srgbClr val="99FFCC"/>
                </a:solidFill>
              </a:rPr>
              <a:t>Compare and contrast</a:t>
            </a:r>
          </a:p>
          <a:p>
            <a:pPr eaLnBrk="1" hangingPunct="1"/>
            <a:r>
              <a:rPr lang="en-US" sz="2400" smtClean="0">
                <a:solidFill>
                  <a:srgbClr val="99FFCC"/>
                </a:solidFill>
              </a:rPr>
              <a:t>Cause and effect</a:t>
            </a:r>
          </a:p>
          <a:p>
            <a:pPr eaLnBrk="1" hangingPunct="1"/>
            <a:r>
              <a:rPr lang="en-US" sz="2400" smtClean="0">
                <a:solidFill>
                  <a:srgbClr val="99FFCC"/>
                </a:solidFill>
              </a:rPr>
              <a:t>Problem and solution</a:t>
            </a:r>
          </a:p>
          <a:p>
            <a:pPr eaLnBrk="1" hangingPunct="1">
              <a:buFontTx/>
              <a:buNone/>
            </a:pPr>
            <a:endParaRPr lang="en-US" smtClean="0">
              <a:solidFill>
                <a:srgbClr val="99FFCC"/>
              </a:solidFill>
            </a:endParaRPr>
          </a:p>
        </p:txBody>
      </p:sp>
      <p:sp>
        <p:nvSpPr>
          <p:cNvPr id="59396" name="Rectangle 4"/>
          <p:cNvSpPr>
            <a:spLocks noGrp="1" noChangeArrowheads="1"/>
          </p:cNvSpPr>
          <p:nvPr>
            <p:ph type="body" sz="half" idx="2"/>
          </p:nvPr>
        </p:nvSpPr>
        <p:spPr>
          <a:xfrm>
            <a:off x="3276600" y="1981200"/>
            <a:ext cx="5181600" cy="4114800"/>
          </a:xfrm>
        </p:spPr>
        <p:txBody>
          <a:bodyPr/>
          <a:lstStyle/>
          <a:p>
            <a:pPr eaLnBrk="1" hangingPunct="1">
              <a:lnSpc>
                <a:spcPct val="90000"/>
              </a:lnSpc>
              <a:buFontTx/>
              <a:buNone/>
            </a:pPr>
            <a:r>
              <a:rPr lang="en-US" sz="2000" smtClean="0">
                <a:latin typeface="Comic Sans MS" pitchFamily="66" charset="0"/>
                <a:cs typeface="Times New Roman" charset="0"/>
              </a:rPr>
              <a:t>   </a:t>
            </a:r>
            <a:r>
              <a:rPr lang="en-US" sz="2000" smtClean="0">
                <a:solidFill>
                  <a:srgbClr val="FFFF99"/>
                </a:solidFill>
                <a:latin typeface="Comic Sans MS" pitchFamily="66" charset="0"/>
                <a:cs typeface="Times New Roman" charset="0"/>
              </a:rPr>
              <a:t>Why was the Great Chicago Fire so disastrous? After all, Chicago had fire departments and fire alarms. One reason for the terrible fire is that the alarm malfunctioned. The local fire company noticed the fire by accident as it was returning from another fire. As another problem, a watchman who saw the flames directed other fire companies to a location that was nearly a mile away from the fire. Because of these two problems, a fire that could have been controlled rapidly spread across the city.</a:t>
            </a:r>
            <a:endParaRPr lang="en-US" sz="2000" smtClean="0">
              <a:solidFill>
                <a:srgbClr val="FFFF99"/>
              </a:solidFill>
              <a:cs typeface="Times New Roman" charset="0"/>
            </a:endParaRPr>
          </a:p>
          <a:p>
            <a:pPr eaLnBrk="1" hangingPunct="1">
              <a:lnSpc>
                <a:spcPct val="90000"/>
              </a:lnSpc>
            </a:pPr>
            <a:endParaRPr lang="en-US" sz="2000" smtClean="0">
              <a:solidFill>
                <a:srgbClr val="FFFF99"/>
              </a:solidFill>
            </a:endParaRPr>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solidFill>
                  <a:srgbClr val="FFCC66"/>
                </a:solidFill>
              </a:rPr>
              <a:t>Try another!</a:t>
            </a:r>
          </a:p>
        </p:txBody>
      </p:sp>
      <p:sp>
        <p:nvSpPr>
          <p:cNvPr id="60419" name="Rectangle 3"/>
          <p:cNvSpPr>
            <a:spLocks noGrp="1" noChangeArrowheads="1"/>
          </p:cNvSpPr>
          <p:nvPr>
            <p:ph type="body" sz="half" idx="1"/>
          </p:nvPr>
        </p:nvSpPr>
        <p:spPr>
          <a:xfrm>
            <a:off x="685800" y="1981200"/>
            <a:ext cx="2286000" cy="4114800"/>
          </a:xfrm>
        </p:spPr>
        <p:txBody>
          <a:bodyPr/>
          <a:lstStyle/>
          <a:p>
            <a:pPr eaLnBrk="1" hangingPunct="1">
              <a:buFontTx/>
              <a:buNone/>
            </a:pPr>
            <a:endParaRPr lang="en-US" sz="2400" smtClean="0">
              <a:solidFill>
                <a:srgbClr val="99FFCC"/>
              </a:solidFill>
            </a:endParaRPr>
          </a:p>
          <a:p>
            <a:pPr eaLnBrk="1" hangingPunct="1">
              <a:buFontTx/>
              <a:buNone/>
            </a:pPr>
            <a:endParaRPr lang="en-US" sz="2400" smtClean="0">
              <a:solidFill>
                <a:srgbClr val="99FFCC"/>
              </a:solidFill>
            </a:endParaRPr>
          </a:p>
          <a:p>
            <a:pPr eaLnBrk="1" hangingPunct="1"/>
            <a:r>
              <a:rPr lang="en-US" sz="2400" smtClean="0">
                <a:solidFill>
                  <a:srgbClr val="99FFCC"/>
                </a:solidFill>
              </a:rPr>
              <a:t>Cause and effect</a:t>
            </a:r>
          </a:p>
          <a:p>
            <a:pPr eaLnBrk="1" hangingPunct="1">
              <a:buFontTx/>
              <a:buNone/>
            </a:pPr>
            <a:endParaRPr lang="en-US" sz="2400" smtClean="0">
              <a:solidFill>
                <a:srgbClr val="99FFCC"/>
              </a:solidFill>
            </a:endParaRPr>
          </a:p>
          <a:p>
            <a:pPr eaLnBrk="1" hangingPunct="1">
              <a:buFontTx/>
              <a:buNone/>
            </a:pPr>
            <a:endParaRPr lang="en-US" smtClean="0">
              <a:solidFill>
                <a:srgbClr val="99FFCC"/>
              </a:solidFill>
            </a:endParaRPr>
          </a:p>
        </p:txBody>
      </p:sp>
      <p:sp>
        <p:nvSpPr>
          <p:cNvPr id="60420" name="Rectangle 4"/>
          <p:cNvSpPr>
            <a:spLocks noGrp="1" noChangeArrowheads="1"/>
          </p:cNvSpPr>
          <p:nvPr>
            <p:ph type="body" sz="half" idx="2"/>
          </p:nvPr>
        </p:nvSpPr>
        <p:spPr>
          <a:xfrm>
            <a:off x="3276600" y="1981200"/>
            <a:ext cx="5181600" cy="4114800"/>
          </a:xfrm>
        </p:spPr>
        <p:txBody>
          <a:bodyPr/>
          <a:lstStyle/>
          <a:p>
            <a:pPr eaLnBrk="1" hangingPunct="1">
              <a:lnSpc>
                <a:spcPct val="90000"/>
              </a:lnSpc>
              <a:buFontTx/>
              <a:buNone/>
            </a:pPr>
            <a:r>
              <a:rPr lang="en-US" sz="2000" smtClean="0">
                <a:latin typeface="Comic Sans MS" pitchFamily="66" charset="0"/>
                <a:cs typeface="Times New Roman" charset="0"/>
              </a:rPr>
              <a:t>   </a:t>
            </a:r>
            <a:r>
              <a:rPr lang="en-US" sz="2000" smtClean="0">
                <a:solidFill>
                  <a:srgbClr val="FFFF99"/>
                </a:solidFill>
                <a:latin typeface="Comic Sans MS" pitchFamily="66" charset="0"/>
                <a:cs typeface="Times New Roman" charset="0"/>
              </a:rPr>
              <a:t>Why was the Great Chicago Fire so disastrous? After all, Chicago had fire departments and fire alarms. One reason for the terrible fire is that the alarm malfunctioned. The local fire company noticed the fire by accident as it was returning from another fire. As another problem, a watchman who saw the flames directed other fire companies to a location that was nearly a mile away from the fire. Because of these two problems, a fire that could have been controlled rapidly spread across the city.</a:t>
            </a:r>
            <a:endParaRPr lang="en-US" sz="2000" smtClean="0">
              <a:solidFill>
                <a:srgbClr val="FFFF99"/>
              </a:solidFill>
              <a:cs typeface="Times New Roman" charset="0"/>
            </a:endParaRPr>
          </a:p>
          <a:p>
            <a:pPr eaLnBrk="1" hangingPunct="1">
              <a:lnSpc>
                <a:spcPct val="90000"/>
              </a:lnSpc>
            </a:pPr>
            <a:endParaRPr lang="en-US" sz="2000" smtClean="0">
              <a:solidFill>
                <a:srgbClr val="FFFF99"/>
              </a:solidFill>
            </a:endParaRPr>
          </a:p>
        </p:txBody>
      </p:sp>
    </p:spTree>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p:txBody>
          <a:bodyPr/>
          <a:lstStyle/>
          <a:p>
            <a:pPr eaLnBrk="1" hangingPunct="1"/>
            <a:r>
              <a:rPr lang="en-US" smtClean="0">
                <a:solidFill>
                  <a:srgbClr val="FFCC66"/>
                </a:solidFill>
              </a:rPr>
              <a:t>Try another!</a:t>
            </a:r>
          </a:p>
        </p:txBody>
      </p:sp>
      <p:sp>
        <p:nvSpPr>
          <p:cNvPr id="61443" name="Rectangle 1027"/>
          <p:cNvSpPr>
            <a:spLocks noGrp="1" noChangeArrowheads="1"/>
          </p:cNvSpPr>
          <p:nvPr>
            <p:ph type="body" sz="half" idx="1"/>
          </p:nvPr>
        </p:nvSpPr>
        <p:spPr>
          <a:xfrm>
            <a:off x="685800" y="1981200"/>
            <a:ext cx="2286000" cy="4114800"/>
          </a:xfrm>
        </p:spPr>
        <p:txBody>
          <a:bodyPr/>
          <a:lstStyle/>
          <a:p>
            <a:pPr eaLnBrk="1" hangingPunct="1">
              <a:buFontTx/>
              <a:buNone/>
            </a:pPr>
            <a:endParaRPr lang="en-US" sz="2400" smtClean="0">
              <a:solidFill>
                <a:srgbClr val="99FFCC"/>
              </a:solidFill>
            </a:endParaRPr>
          </a:p>
          <a:p>
            <a:pPr eaLnBrk="1" hangingPunct="1">
              <a:buFontTx/>
              <a:buNone/>
            </a:pPr>
            <a:endParaRPr lang="en-US" sz="2400" smtClean="0">
              <a:solidFill>
                <a:srgbClr val="99FFCC"/>
              </a:solidFill>
            </a:endParaRPr>
          </a:p>
          <a:p>
            <a:pPr eaLnBrk="1" hangingPunct="1"/>
            <a:r>
              <a:rPr lang="en-US" sz="2400" smtClean="0">
                <a:solidFill>
                  <a:srgbClr val="99FFCC"/>
                </a:solidFill>
              </a:rPr>
              <a:t>Cause and effect</a:t>
            </a:r>
          </a:p>
          <a:p>
            <a:pPr eaLnBrk="1" hangingPunct="1"/>
            <a:r>
              <a:rPr lang="en-US" sz="2400" smtClean="0">
                <a:solidFill>
                  <a:srgbClr val="FFFF99"/>
                </a:solidFill>
              </a:rPr>
              <a:t>Notice how the causes</a:t>
            </a:r>
            <a:r>
              <a:rPr lang="en-US" sz="2400" smtClean="0">
                <a:solidFill>
                  <a:srgbClr val="99FFCC"/>
                </a:solidFill>
              </a:rPr>
              <a:t> (in blue) </a:t>
            </a:r>
            <a:r>
              <a:rPr lang="en-US" sz="2400" smtClean="0">
                <a:solidFill>
                  <a:srgbClr val="FFFF99"/>
                </a:solidFill>
              </a:rPr>
              <a:t>lead to the</a:t>
            </a:r>
            <a:r>
              <a:rPr lang="en-US" sz="2400" smtClean="0">
                <a:solidFill>
                  <a:srgbClr val="99FFCC"/>
                </a:solidFill>
              </a:rPr>
              <a:t> </a:t>
            </a:r>
            <a:r>
              <a:rPr lang="en-US" sz="2400" smtClean="0">
                <a:solidFill>
                  <a:srgbClr val="FFFF00"/>
                </a:solidFill>
              </a:rPr>
              <a:t>effect</a:t>
            </a:r>
            <a:r>
              <a:rPr lang="en-US" sz="2400" smtClean="0">
                <a:solidFill>
                  <a:srgbClr val="99FFCC"/>
                </a:solidFill>
              </a:rPr>
              <a:t> </a:t>
            </a:r>
            <a:r>
              <a:rPr lang="en-US" sz="2400" smtClean="0">
                <a:solidFill>
                  <a:srgbClr val="FFFF00"/>
                </a:solidFill>
              </a:rPr>
              <a:t>(in yellow)</a:t>
            </a:r>
          </a:p>
          <a:p>
            <a:pPr eaLnBrk="1" hangingPunct="1">
              <a:buFontTx/>
              <a:buNone/>
            </a:pPr>
            <a:endParaRPr lang="en-US" smtClean="0">
              <a:solidFill>
                <a:srgbClr val="FFFF00"/>
              </a:solidFill>
            </a:endParaRPr>
          </a:p>
        </p:txBody>
      </p:sp>
      <p:sp>
        <p:nvSpPr>
          <p:cNvPr id="61444" name="Rectangle 1028"/>
          <p:cNvSpPr>
            <a:spLocks noGrp="1" noChangeArrowheads="1"/>
          </p:cNvSpPr>
          <p:nvPr>
            <p:ph type="body" sz="half" idx="2"/>
          </p:nvPr>
        </p:nvSpPr>
        <p:spPr>
          <a:xfrm>
            <a:off x="3276600" y="1981200"/>
            <a:ext cx="5181600" cy="4114800"/>
          </a:xfrm>
        </p:spPr>
        <p:txBody>
          <a:bodyPr/>
          <a:lstStyle/>
          <a:p>
            <a:pPr eaLnBrk="1" hangingPunct="1">
              <a:lnSpc>
                <a:spcPct val="90000"/>
              </a:lnSpc>
              <a:buFontTx/>
              <a:buNone/>
            </a:pPr>
            <a:r>
              <a:rPr lang="en-US" sz="2000" smtClean="0">
                <a:latin typeface="Comic Sans MS" pitchFamily="66" charset="0"/>
                <a:cs typeface="Times New Roman" charset="0"/>
              </a:rPr>
              <a:t>   </a:t>
            </a:r>
            <a:r>
              <a:rPr lang="en-US" sz="2000" smtClean="0">
                <a:solidFill>
                  <a:srgbClr val="FFFF99"/>
                </a:solidFill>
                <a:latin typeface="Comic Sans MS" pitchFamily="66" charset="0"/>
                <a:cs typeface="Times New Roman" charset="0"/>
              </a:rPr>
              <a:t>Why was the Great Chicago Fire so disastrous? After all, Chicago had fire departments and fire alarms. </a:t>
            </a:r>
            <a:r>
              <a:rPr lang="en-US" sz="2000" i="1" smtClean="0">
                <a:solidFill>
                  <a:srgbClr val="99FFCC"/>
                </a:solidFill>
                <a:latin typeface="Comic Sans MS" pitchFamily="66" charset="0"/>
                <a:cs typeface="Times New Roman" charset="0"/>
              </a:rPr>
              <a:t>One reason for the terrible fire is that the alarm malfunctioned</a:t>
            </a:r>
            <a:r>
              <a:rPr lang="en-US" sz="2000" smtClean="0">
                <a:solidFill>
                  <a:srgbClr val="FFFF99"/>
                </a:solidFill>
                <a:latin typeface="Comic Sans MS" pitchFamily="66" charset="0"/>
                <a:cs typeface="Times New Roman" charset="0"/>
              </a:rPr>
              <a:t>. The local fire company noticed the fire by accident as it was returning from another fire. </a:t>
            </a:r>
            <a:r>
              <a:rPr lang="en-US" sz="2000" i="1" smtClean="0">
                <a:solidFill>
                  <a:srgbClr val="99FFCC"/>
                </a:solidFill>
                <a:latin typeface="Comic Sans MS" pitchFamily="66" charset="0"/>
                <a:cs typeface="Times New Roman" charset="0"/>
              </a:rPr>
              <a:t>As another problem</a:t>
            </a:r>
            <a:r>
              <a:rPr lang="en-US" sz="2000" smtClean="0">
                <a:solidFill>
                  <a:srgbClr val="FFFF99"/>
                </a:solidFill>
                <a:latin typeface="Comic Sans MS" pitchFamily="66" charset="0"/>
                <a:cs typeface="Times New Roman" charset="0"/>
              </a:rPr>
              <a:t>, a watchman who saw the flames directed other fire companies to a location that was nearly a mile away from the fire. </a:t>
            </a:r>
            <a:r>
              <a:rPr lang="en-US" sz="2000" smtClean="0">
                <a:solidFill>
                  <a:srgbClr val="99FFCC"/>
                </a:solidFill>
                <a:latin typeface="Comic Sans MS" pitchFamily="66" charset="0"/>
                <a:cs typeface="Times New Roman" charset="0"/>
              </a:rPr>
              <a:t>Because of these two problems</a:t>
            </a:r>
            <a:r>
              <a:rPr lang="en-US" sz="2000" smtClean="0">
                <a:solidFill>
                  <a:srgbClr val="FFFF99"/>
                </a:solidFill>
                <a:latin typeface="Comic Sans MS" pitchFamily="66" charset="0"/>
                <a:cs typeface="Times New Roman" charset="0"/>
              </a:rPr>
              <a:t>, </a:t>
            </a:r>
            <a:r>
              <a:rPr lang="en-US" sz="2000" smtClean="0">
                <a:solidFill>
                  <a:srgbClr val="FFFF00"/>
                </a:solidFill>
                <a:latin typeface="Comic Sans MS" pitchFamily="66" charset="0"/>
                <a:cs typeface="Times New Roman" charset="0"/>
              </a:rPr>
              <a:t>a fire that could have been controlled rapidly spread across the city.</a:t>
            </a:r>
            <a:endParaRPr lang="en-US" sz="2000" smtClean="0">
              <a:solidFill>
                <a:srgbClr val="FFFF00"/>
              </a:solidFill>
              <a:cs typeface="Times New Roman" charset="0"/>
            </a:endParaRPr>
          </a:p>
          <a:p>
            <a:pPr eaLnBrk="1" hangingPunct="1">
              <a:lnSpc>
                <a:spcPct val="90000"/>
              </a:lnSpc>
            </a:pPr>
            <a:endParaRPr lang="en-US" sz="2000" smtClean="0">
              <a:solidFill>
                <a:srgbClr val="FFFF00"/>
              </a:solidFill>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Chronological order</a:t>
            </a:r>
          </a:p>
        </p:txBody>
      </p:sp>
      <p:sp>
        <p:nvSpPr>
          <p:cNvPr id="7171" name="Rectangle 4"/>
          <p:cNvSpPr>
            <a:spLocks noGrp="1" noChangeArrowheads="1"/>
          </p:cNvSpPr>
          <p:nvPr>
            <p:ph type="body" sz="half" idx="2"/>
          </p:nvPr>
        </p:nvSpPr>
        <p:spPr/>
        <p:txBody>
          <a:bodyPr/>
          <a:lstStyle/>
          <a:p>
            <a:pPr eaLnBrk="1" hangingPunct="1"/>
            <a:r>
              <a:rPr lang="en-US" sz="2800" smtClean="0">
                <a:solidFill>
                  <a:srgbClr val="FFFF99"/>
                </a:solidFill>
                <a:latin typeface="Century Schoolbook" pitchFamily="18" charset="0"/>
              </a:rPr>
              <a:t>You will know that you are reading a text in chronological order because you will see words like </a:t>
            </a:r>
            <a:r>
              <a:rPr lang="en-US" sz="2800" i="1" smtClean="0">
                <a:solidFill>
                  <a:srgbClr val="FFFF99"/>
                </a:solidFill>
                <a:latin typeface="Century Schoolbook" pitchFamily="18" charset="0"/>
              </a:rPr>
              <a:t>first</a:t>
            </a:r>
            <a:r>
              <a:rPr lang="en-US" sz="2800" smtClean="0">
                <a:solidFill>
                  <a:srgbClr val="FFFF99"/>
                </a:solidFill>
                <a:latin typeface="Century Schoolbook" pitchFamily="18" charset="0"/>
              </a:rPr>
              <a:t>, </a:t>
            </a:r>
            <a:r>
              <a:rPr lang="en-US" sz="2800" i="1" smtClean="0">
                <a:solidFill>
                  <a:srgbClr val="FFFF99"/>
                </a:solidFill>
                <a:latin typeface="Century Schoolbook" pitchFamily="18" charset="0"/>
              </a:rPr>
              <a:t>next, later</a:t>
            </a:r>
            <a:r>
              <a:rPr lang="en-US" sz="2800" smtClean="0">
                <a:solidFill>
                  <a:srgbClr val="FFFF99"/>
                </a:solidFill>
                <a:latin typeface="Century Schoolbook" pitchFamily="18" charset="0"/>
              </a:rPr>
              <a:t>, </a:t>
            </a:r>
            <a:r>
              <a:rPr lang="en-US" sz="2800" i="1" smtClean="0">
                <a:solidFill>
                  <a:srgbClr val="FFFF99"/>
                </a:solidFill>
                <a:latin typeface="Century Schoolbook" pitchFamily="18" charset="0"/>
              </a:rPr>
              <a:t>then</a:t>
            </a:r>
            <a:r>
              <a:rPr lang="en-US" sz="2800" smtClean="0">
                <a:solidFill>
                  <a:srgbClr val="FFFF99"/>
                </a:solidFill>
                <a:latin typeface="Century Schoolbook" pitchFamily="18" charset="0"/>
              </a:rPr>
              <a:t>, and </a:t>
            </a:r>
            <a:r>
              <a:rPr lang="en-US" sz="2800" i="1" smtClean="0">
                <a:solidFill>
                  <a:srgbClr val="FFFF99"/>
                </a:solidFill>
                <a:latin typeface="Century Schoolbook" pitchFamily="18" charset="0"/>
              </a:rPr>
              <a:t>finally</a:t>
            </a:r>
          </a:p>
        </p:txBody>
      </p:sp>
      <p:pic>
        <p:nvPicPr>
          <p:cNvPr id="7172" name="Picture 6" descr="C:\Program Files\Microsoft Office\Clipart\standard\stddir1\bd04911_.wmf"/>
          <p:cNvPicPr>
            <a:picLocks noChangeAspect="1" noChangeArrowheads="1"/>
          </p:cNvPicPr>
          <p:nvPr>
            <p:ph type="clipArt" sz="half" idx="1"/>
          </p:nvPr>
        </p:nvPicPr>
        <p:blipFill>
          <a:blip r:embed="rId3" cstate="print"/>
          <a:srcRect/>
          <a:stretch>
            <a:fillRect/>
          </a:stretch>
        </p:blipFill>
        <p:spPr>
          <a:xfrm>
            <a:off x="796925" y="1981200"/>
            <a:ext cx="3586163" cy="4114800"/>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457200"/>
            <a:ext cx="7772400" cy="838200"/>
          </a:xfrm>
        </p:spPr>
        <p:txBody>
          <a:bodyPr/>
          <a:lstStyle/>
          <a:p>
            <a:pPr eaLnBrk="1" hangingPunct="1"/>
            <a:r>
              <a:rPr lang="en-US" smtClean="0">
                <a:solidFill>
                  <a:srgbClr val="FFCC66"/>
                </a:solidFill>
              </a:rPr>
              <a:t>What text structure is here?</a:t>
            </a:r>
          </a:p>
        </p:txBody>
      </p:sp>
      <p:sp>
        <p:nvSpPr>
          <p:cNvPr id="62467" name="Rectangle 3"/>
          <p:cNvSpPr>
            <a:spLocks noGrp="1" noChangeArrowheads="1"/>
          </p:cNvSpPr>
          <p:nvPr>
            <p:ph type="body" sz="half" idx="1"/>
          </p:nvPr>
        </p:nvSpPr>
        <p:spPr>
          <a:xfrm>
            <a:off x="685800" y="1981200"/>
            <a:ext cx="2438400" cy="4114800"/>
          </a:xfrm>
        </p:spPr>
        <p:txBody>
          <a:bodyPr/>
          <a:lstStyle/>
          <a:p>
            <a:pPr eaLnBrk="1" hangingPunct="1"/>
            <a:r>
              <a:rPr lang="en-US" sz="2200" smtClean="0">
                <a:solidFill>
                  <a:srgbClr val="FFFF99"/>
                </a:solidFill>
              </a:rPr>
              <a:t>Chronological order</a:t>
            </a:r>
          </a:p>
          <a:p>
            <a:pPr eaLnBrk="1" hangingPunct="1"/>
            <a:r>
              <a:rPr lang="en-US" sz="2200" smtClean="0">
                <a:solidFill>
                  <a:srgbClr val="FFFF99"/>
                </a:solidFill>
              </a:rPr>
              <a:t>Compare and contrast</a:t>
            </a:r>
          </a:p>
          <a:p>
            <a:pPr eaLnBrk="1" hangingPunct="1"/>
            <a:r>
              <a:rPr lang="en-US" sz="2200" smtClean="0">
                <a:solidFill>
                  <a:srgbClr val="FFFF99"/>
                </a:solidFill>
              </a:rPr>
              <a:t>Cause and effect</a:t>
            </a:r>
          </a:p>
          <a:p>
            <a:pPr eaLnBrk="1" hangingPunct="1"/>
            <a:r>
              <a:rPr lang="en-US" sz="2200" smtClean="0">
                <a:solidFill>
                  <a:srgbClr val="FFFF99"/>
                </a:solidFill>
              </a:rPr>
              <a:t>Problem and solution</a:t>
            </a:r>
          </a:p>
          <a:p>
            <a:pPr eaLnBrk="1" hangingPunct="1"/>
            <a:r>
              <a:rPr lang="en-US" sz="2200" smtClean="0">
                <a:solidFill>
                  <a:srgbClr val="FFFF99"/>
                </a:solidFill>
              </a:rPr>
              <a:t>Main idea</a:t>
            </a:r>
          </a:p>
          <a:p>
            <a:pPr eaLnBrk="1" hangingPunct="1"/>
            <a:endParaRPr lang="en-US" sz="2200" smtClean="0">
              <a:solidFill>
                <a:srgbClr val="FFFF99"/>
              </a:solidFill>
            </a:endParaRPr>
          </a:p>
        </p:txBody>
      </p:sp>
      <p:sp>
        <p:nvSpPr>
          <p:cNvPr id="62468" name="Rectangle 4"/>
          <p:cNvSpPr>
            <a:spLocks noGrp="1" noChangeArrowheads="1"/>
          </p:cNvSpPr>
          <p:nvPr>
            <p:ph type="body" sz="half" idx="2"/>
          </p:nvPr>
        </p:nvSpPr>
        <p:spPr>
          <a:xfrm>
            <a:off x="3276600" y="1600200"/>
            <a:ext cx="5181600" cy="4495800"/>
          </a:xfrm>
        </p:spPr>
        <p:txBody>
          <a:bodyPr/>
          <a:lstStyle/>
          <a:p>
            <a:pPr eaLnBrk="1" hangingPunct="1">
              <a:lnSpc>
                <a:spcPct val="90000"/>
              </a:lnSpc>
              <a:buFontTx/>
              <a:buNone/>
            </a:pPr>
            <a:r>
              <a:rPr lang="en-US" sz="2400" smtClean="0"/>
              <a:t>       </a:t>
            </a:r>
            <a:r>
              <a:rPr lang="en-US" sz="2000" smtClean="0">
                <a:solidFill>
                  <a:srgbClr val="99FFCC"/>
                </a:solidFill>
                <a:latin typeface="Lucida Bright" pitchFamily="18" charset="0"/>
                <a:cs typeface="Times New Roman" charset="0"/>
              </a:rPr>
              <a:t>After the fire, thousands of people were left homeless. Many escaped the fire with nothing except the clothes on their backs. Providing all of these people with food, clean water, and shelter was a huge task.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endParaRPr lang="en-US" sz="2000" smtClean="0">
              <a:solidFill>
                <a:srgbClr val="99FFCC"/>
              </a:solidFill>
              <a:cs typeface="Times New Roman" charset="0"/>
            </a:endParaRPr>
          </a:p>
          <a:p>
            <a:pPr eaLnBrk="1" hangingPunct="1">
              <a:lnSpc>
                <a:spcPct val="90000"/>
              </a:lnSpc>
              <a:buFontTx/>
              <a:buNone/>
            </a:pPr>
            <a:endParaRPr lang="en-US" sz="2000" smtClean="0">
              <a:solidFill>
                <a:srgbClr val="99FFCC"/>
              </a:solidFill>
            </a:endParaRPr>
          </a:p>
        </p:txBody>
      </p:sp>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457200"/>
            <a:ext cx="7772400" cy="838200"/>
          </a:xfrm>
        </p:spPr>
        <p:txBody>
          <a:bodyPr/>
          <a:lstStyle/>
          <a:p>
            <a:pPr eaLnBrk="1" hangingPunct="1"/>
            <a:r>
              <a:rPr lang="en-US" smtClean="0">
                <a:solidFill>
                  <a:srgbClr val="FFCC66"/>
                </a:solidFill>
              </a:rPr>
              <a:t>What text structure is here?</a:t>
            </a:r>
          </a:p>
        </p:txBody>
      </p:sp>
      <p:sp>
        <p:nvSpPr>
          <p:cNvPr id="63491" name="Rectangle 3"/>
          <p:cNvSpPr>
            <a:spLocks noGrp="1" noChangeArrowheads="1"/>
          </p:cNvSpPr>
          <p:nvPr>
            <p:ph type="body" sz="half" idx="1"/>
          </p:nvPr>
        </p:nvSpPr>
        <p:spPr>
          <a:xfrm>
            <a:off x="685800" y="1981200"/>
            <a:ext cx="2438400" cy="4114800"/>
          </a:xfrm>
        </p:spPr>
        <p:txBody>
          <a:bodyPr/>
          <a:lstStyle/>
          <a:p>
            <a:pPr eaLnBrk="1" hangingPunct="1"/>
            <a:r>
              <a:rPr lang="en-US" sz="2200" smtClean="0">
                <a:solidFill>
                  <a:srgbClr val="FFFF99"/>
                </a:solidFill>
              </a:rPr>
              <a:t>Chronological order</a:t>
            </a:r>
          </a:p>
          <a:p>
            <a:pPr eaLnBrk="1" hangingPunct="1">
              <a:buFontTx/>
              <a:buNone/>
            </a:pPr>
            <a:endParaRPr lang="en-US" sz="2200" smtClean="0">
              <a:solidFill>
                <a:srgbClr val="FFFF99"/>
              </a:solidFill>
            </a:endParaRPr>
          </a:p>
          <a:p>
            <a:pPr eaLnBrk="1" hangingPunct="1"/>
            <a:r>
              <a:rPr lang="en-US" sz="2200" smtClean="0">
                <a:solidFill>
                  <a:srgbClr val="FFFF99"/>
                </a:solidFill>
              </a:rPr>
              <a:t>Cause and effect</a:t>
            </a:r>
          </a:p>
          <a:p>
            <a:pPr eaLnBrk="1" hangingPunct="1"/>
            <a:r>
              <a:rPr lang="en-US" sz="2200" smtClean="0">
                <a:solidFill>
                  <a:srgbClr val="FFFF99"/>
                </a:solidFill>
              </a:rPr>
              <a:t>Problem and solution</a:t>
            </a:r>
          </a:p>
          <a:p>
            <a:pPr eaLnBrk="1" hangingPunct="1">
              <a:buFontTx/>
              <a:buNone/>
            </a:pPr>
            <a:endParaRPr lang="en-US" sz="2200" smtClean="0">
              <a:solidFill>
                <a:srgbClr val="FFFF99"/>
              </a:solidFill>
            </a:endParaRPr>
          </a:p>
        </p:txBody>
      </p:sp>
      <p:sp>
        <p:nvSpPr>
          <p:cNvPr id="63492" name="Rectangle 4"/>
          <p:cNvSpPr>
            <a:spLocks noGrp="1" noChangeArrowheads="1"/>
          </p:cNvSpPr>
          <p:nvPr>
            <p:ph type="body" sz="half" idx="2"/>
          </p:nvPr>
        </p:nvSpPr>
        <p:spPr>
          <a:xfrm>
            <a:off x="3276600" y="1600200"/>
            <a:ext cx="5181600" cy="4495800"/>
          </a:xfrm>
        </p:spPr>
        <p:txBody>
          <a:bodyPr/>
          <a:lstStyle/>
          <a:p>
            <a:pPr eaLnBrk="1" hangingPunct="1">
              <a:lnSpc>
                <a:spcPct val="90000"/>
              </a:lnSpc>
              <a:buFontTx/>
              <a:buNone/>
            </a:pPr>
            <a:r>
              <a:rPr lang="en-US" sz="2400" smtClean="0"/>
              <a:t>       </a:t>
            </a:r>
            <a:r>
              <a:rPr lang="en-US" sz="2000" smtClean="0">
                <a:solidFill>
                  <a:srgbClr val="99FFCC"/>
                </a:solidFill>
                <a:latin typeface="Lucida Bright" pitchFamily="18" charset="0"/>
                <a:cs typeface="Times New Roman" charset="0"/>
              </a:rPr>
              <a:t>After the fire, thousands of people were left homeless. Many escaped the fire with nothing except the clothes on their backs. Providing all of these people with food, clean water, and shelter was a huge task.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endParaRPr lang="en-US" sz="2000" smtClean="0">
              <a:solidFill>
                <a:srgbClr val="99FFCC"/>
              </a:solidFill>
              <a:cs typeface="Times New Roman" charset="0"/>
            </a:endParaRPr>
          </a:p>
          <a:p>
            <a:pPr eaLnBrk="1" hangingPunct="1">
              <a:lnSpc>
                <a:spcPct val="90000"/>
              </a:lnSpc>
              <a:buFontTx/>
              <a:buNone/>
            </a:pPr>
            <a:endParaRPr lang="en-US" sz="2000" smtClean="0">
              <a:solidFill>
                <a:srgbClr val="99FFCC"/>
              </a:solidFill>
            </a:endParaRPr>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457200"/>
            <a:ext cx="7772400" cy="838200"/>
          </a:xfrm>
        </p:spPr>
        <p:txBody>
          <a:bodyPr/>
          <a:lstStyle/>
          <a:p>
            <a:pPr eaLnBrk="1" hangingPunct="1"/>
            <a:r>
              <a:rPr lang="en-US" smtClean="0">
                <a:solidFill>
                  <a:srgbClr val="FFCC66"/>
                </a:solidFill>
              </a:rPr>
              <a:t>What text structure is here?</a:t>
            </a:r>
          </a:p>
        </p:txBody>
      </p:sp>
      <p:sp>
        <p:nvSpPr>
          <p:cNvPr id="64515" name="Rectangle 3"/>
          <p:cNvSpPr>
            <a:spLocks noGrp="1" noChangeArrowheads="1"/>
          </p:cNvSpPr>
          <p:nvPr>
            <p:ph type="body" sz="half" idx="1"/>
          </p:nvPr>
        </p:nvSpPr>
        <p:spPr>
          <a:xfrm>
            <a:off x="685800" y="1981200"/>
            <a:ext cx="2438400" cy="4114800"/>
          </a:xfrm>
        </p:spPr>
        <p:txBody>
          <a:bodyPr/>
          <a:lstStyle/>
          <a:p>
            <a:pPr eaLnBrk="1" hangingPunct="1">
              <a:buFontTx/>
              <a:buNone/>
            </a:pPr>
            <a:endParaRPr lang="en-US" sz="2200" smtClean="0">
              <a:solidFill>
                <a:srgbClr val="FFFF99"/>
              </a:solidFill>
            </a:endParaRPr>
          </a:p>
          <a:p>
            <a:pPr eaLnBrk="1" hangingPunct="1"/>
            <a:r>
              <a:rPr lang="en-US" sz="2200" smtClean="0">
                <a:solidFill>
                  <a:srgbClr val="FFFF99"/>
                </a:solidFill>
              </a:rPr>
              <a:t>Problem and solution</a:t>
            </a:r>
          </a:p>
          <a:p>
            <a:pPr eaLnBrk="1" hangingPunct="1">
              <a:buFontTx/>
              <a:buNone/>
            </a:pPr>
            <a:endParaRPr lang="en-US" sz="2200" smtClean="0">
              <a:solidFill>
                <a:srgbClr val="FFFF99"/>
              </a:solidFill>
            </a:endParaRPr>
          </a:p>
        </p:txBody>
      </p:sp>
      <p:sp>
        <p:nvSpPr>
          <p:cNvPr id="64516" name="Rectangle 4"/>
          <p:cNvSpPr>
            <a:spLocks noGrp="1" noChangeArrowheads="1"/>
          </p:cNvSpPr>
          <p:nvPr>
            <p:ph type="body" sz="half" idx="2"/>
          </p:nvPr>
        </p:nvSpPr>
        <p:spPr>
          <a:xfrm>
            <a:off x="3276600" y="1600200"/>
            <a:ext cx="5181600" cy="4495800"/>
          </a:xfrm>
        </p:spPr>
        <p:txBody>
          <a:bodyPr/>
          <a:lstStyle/>
          <a:p>
            <a:pPr eaLnBrk="1" hangingPunct="1">
              <a:lnSpc>
                <a:spcPct val="90000"/>
              </a:lnSpc>
              <a:buFontTx/>
              <a:buNone/>
            </a:pPr>
            <a:r>
              <a:rPr lang="en-US" sz="2400" smtClean="0"/>
              <a:t>       </a:t>
            </a:r>
            <a:r>
              <a:rPr lang="en-US" sz="2000" smtClean="0">
                <a:solidFill>
                  <a:srgbClr val="99FFCC"/>
                </a:solidFill>
                <a:latin typeface="Lucida Bright" pitchFamily="18" charset="0"/>
                <a:cs typeface="Times New Roman" charset="0"/>
              </a:rPr>
              <a:t>After the fire, thousands of people were left homeless. Many escaped the fire with nothing except the clothes on their backs. Providing all of these people with food, clean water, and shelter was a huge task.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endParaRPr lang="en-US" sz="2000" smtClean="0">
              <a:solidFill>
                <a:srgbClr val="99FFCC"/>
              </a:solidFill>
              <a:cs typeface="Times New Roman" charset="0"/>
            </a:endParaRPr>
          </a:p>
          <a:p>
            <a:pPr eaLnBrk="1" hangingPunct="1">
              <a:lnSpc>
                <a:spcPct val="90000"/>
              </a:lnSpc>
              <a:buFontTx/>
              <a:buNone/>
            </a:pPr>
            <a:endParaRPr lang="en-US" sz="2000" smtClean="0">
              <a:solidFill>
                <a:srgbClr val="99FFCC"/>
              </a:solidFill>
            </a:endParaRPr>
          </a:p>
        </p:txBody>
      </p:sp>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7772400" cy="838200"/>
          </a:xfrm>
        </p:spPr>
        <p:txBody>
          <a:bodyPr/>
          <a:lstStyle/>
          <a:p>
            <a:pPr eaLnBrk="1" hangingPunct="1"/>
            <a:r>
              <a:rPr lang="en-US" smtClean="0">
                <a:solidFill>
                  <a:srgbClr val="FFCC66"/>
                </a:solidFill>
              </a:rPr>
              <a:t>What text structure is here?</a:t>
            </a:r>
          </a:p>
        </p:txBody>
      </p:sp>
      <p:sp>
        <p:nvSpPr>
          <p:cNvPr id="65539" name="Rectangle 3"/>
          <p:cNvSpPr>
            <a:spLocks noGrp="1" noChangeArrowheads="1"/>
          </p:cNvSpPr>
          <p:nvPr>
            <p:ph type="body" sz="half" idx="1"/>
          </p:nvPr>
        </p:nvSpPr>
        <p:spPr>
          <a:xfrm>
            <a:off x="685800" y="1981200"/>
            <a:ext cx="2438400" cy="4114800"/>
          </a:xfrm>
        </p:spPr>
        <p:txBody>
          <a:bodyPr/>
          <a:lstStyle/>
          <a:p>
            <a:pPr eaLnBrk="1" hangingPunct="1">
              <a:buFontTx/>
              <a:buNone/>
            </a:pPr>
            <a:endParaRPr lang="en-US" sz="2200" smtClean="0">
              <a:solidFill>
                <a:srgbClr val="FFFF99"/>
              </a:solidFill>
            </a:endParaRPr>
          </a:p>
          <a:p>
            <a:pPr eaLnBrk="1" hangingPunct="1"/>
            <a:r>
              <a:rPr lang="en-US" sz="2200" smtClean="0">
                <a:solidFill>
                  <a:srgbClr val="FFFF99"/>
                </a:solidFill>
              </a:rPr>
              <a:t>Problem and solution</a:t>
            </a:r>
          </a:p>
          <a:p>
            <a:pPr eaLnBrk="1" hangingPunct="1">
              <a:buFontTx/>
              <a:buNone/>
            </a:pPr>
            <a:endParaRPr lang="en-US" sz="2200" smtClean="0">
              <a:solidFill>
                <a:srgbClr val="FFFF99"/>
              </a:solidFill>
            </a:endParaRPr>
          </a:p>
          <a:p>
            <a:pPr eaLnBrk="1" hangingPunct="1"/>
            <a:r>
              <a:rPr lang="en-US" sz="2200" smtClean="0">
                <a:solidFill>
                  <a:srgbClr val="FFFF99"/>
                </a:solidFill>
              </a:rPr>
              <a:t>Here is the </a:t>
            </a:r>
            <a:r>
              <a:rPr lang="en-US" sz="2200" i="1" smtClean="0">
                <a:solidFill>
                  <a:srgbClr val="FFFF99"/>
                </a:solidFill>
              </a:rPr>
              <a:t>problem</a:t>
            </a:r>
          </a:p>
          <a:p>
            <a:pPr eaLnBrk="1" hangingPunct="1">
              <a:buFontTx/>
              <a:buNone/>
            </a:pPr>
            <a:endParaRPr lang="en-US" sz="2200" i="1" smtClean="0">
              <a:solidFill>
                <a:srgbClr val="FFFF99"/>
              </a:solidFill>
            </a:endParaRPr>
          </a:p>
        </p:txBody>
      </p:sp>
      <p:sp>
        <p:nvSpPr>
          <p:cNvPr id="65540" name="Rectangle 4"/>
          <p:cNvSpPr>
            <a:spLocks noGrp="1" noChangeArrowheads="1"/>
          </p:cNvSpPr>
          <p:nvPr>
            <p:ph type="body" sz="half" idx="2"/>
          </p:nvPr>
        </p:nvSpPr>
        <p:spPr>
          <a:xfrm>
            <a:off x="3276600" y="1600200"/>
            <a:ext cx="5181600" cy="4495800"/>
          </a:xfrm>
        </p:spPr>
        <p:txBody>
          <a:bodyPr/>
          <a:lstStyle/>
          <a:p>
            <a:pPr eaLnBrk="1" hangingPunct="1">
              <a:lnSpc>
                <a:spcPct val="90000"/>
              </a:lnSpc>
              <a:buFontTx/>
              <a:buNone/>
            </a:pPr>
            <a:r>
              <a:rPr lang="en-US" sz="2400" smtClean="0"/>
              <a:t>       </a:t>
            </a:r>
            <a:r>
              <a:rPr lang="en-US" sz="2000" smtClean="0">
                <a:solidFill>
                  <a:srgbClr val="99FFCC"/>
                </a:solidFill>
                <a:latin typeface="Lucida Bright" pitchFamily="18" charset="0"/>
                <a:cs typeface="Times New Roman" charset="0"/>
              </a:rPr>
              <a:t>After the fire, thousands of people were left homeless. Many escaped the fire with nothing except the clothes on their backs. </a:t>
            </a:r>
            <a:r>
              <a:rPr lang="en-US" sz="2000" i="1" smtClean="0">
                <a:solidFill>
                  <a:srgbClr val="FFFF99"/>
                </a:solidFill>
                <a:latin typeface="Lucida Bright" pitchFamily="18" charset="0"/>
                <a:cs typeface="Times New Roman" charset="0"/>
              </a:rPr>
              <a:t>Providing all of these people with food, clean water, and shelter was a huge task.</a:t>
            </a:r>
            <a:r>
              <a:rPr lang="en-US" sz="2000" smtClean="0">
                <a:solidFill>
                  <a:srgbClr val="99FFCC"/>
                </a:solidFill>
                <a:latin typeface="Lucida Bright" pitchFamily="18" charset="0"/>
                <a:cs typeface="Times New Roman" charset="0"/>
              </a:rPr>
              <a:t>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endParaRPr lang="en-US" sz="2000" smtClean="0">
              <a:solidFill>
                <a:srgbClr val="99FFCC"/>
              </a:solidFill>
              <a:cs typeface="Times New Roman" charset="0"/>
            </a:endParaRPr>
          </a:p>
          <a:p>
            <a:pPr eaLnBrk="1" hangingPunct="1">
              <a:lnSpc>
                <a:spcPct val="90000"/>
              </a:lnSpc>
              <a:buFontTx/>
              <a:buNone/>
            </a:pPr>
            <a:endParaRPr lang="en-US" sz="2000" smtClean="0">
              <a:solidFill>
                <a:srgbClr val="99FFCC"/>
              </a:solidFill>
            </a:endParaRPr>
          </a:p>
        </p:txBody>
      </p:sp>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457200"/>
            <a:ext cx="7772400" cy="838200"/>
          </a:xfrm>
        </p:spPr>
        <p:txBody>
          <a:bodyPr/>
          <a:lstStyle/>
          <a:p>
            <a:pPr eaLnBrk="1" hangingPunct="1"/>
            <a:r>
              <a:rPr lang="en-US" smtClean="0">
                <a:solidFill>
                  <a:srgbClr val="FFCC66"/>
                </a:solidFill>
              </a:rPr>
              <a:t>What text structure is here?</a:t>
            </a:r>
          </a:p>
        </p:txBody>
      </p:sp>
      <p:sp>
        <p:nvSpPr>
          <p:cNvPr id="66563" name="Rectangle 3"/>
          <p:cNvSpPr>
            <a:spLocks noGrp="1" noChangeArrowheads="1"/>
          </p:cNvSpPr>
          <p:nvPr>
            <p:ph type="body" sz="half" idx="1"/>
          </p:nvPr>
        </p:nvSpPr>
        <p:spPr>
          <a:xfrm>
            <a:off x="685800" y="1981200"/>
            <a:ext cx="2438400" cy="4114800"/>
          </a:xfrm>
        </p:spPr>
        <p:txBody>
          <a:bodyPr/>
          <a:lstStyle/>
          <a:p>
            <a:pPr eaLnBrk="1" hangingPunct="1">
              <a:buFontTx/>
              <a:buNone/>
            </a:pPr>
            <a:endParaRPr lang="en-US" sz="2200" smtClean="0">
              <a:solidFill>
                <a:srgbClr val="FFFF99"/>
              </a:solidFill>
            </a:endParaRPr>
          </a:p>
          <a:p>
            <a:pPr eaLnBrk="1" hangingPunct="1"/>
            <a:r>
              <a:rPr lang="en-US" sz="2200" smtClean="0">
                <a:solidFill>
                  <a:srgbClr val="FFFF99"/>
                </a:solidFill>
              </a:rPr>
              <a:t>Problem and solution</a:t>
            </a:r>
          </a:p>
          <a:p>
            <a:pPr eaLnBrk="1" hangingPunct="1">
              <a:buFontTx/>
              <a:buNone/>
            </a:pPr>
            <a:endParaRPr lang="en-US" sz="2200" smtClean="0">
              <a:solidFill>
                <a:srgbClr val="FFFF99"/>
              </a:solidFill>
            </a:endParaRPr>
          </a:p>
          <a:p>
            <a:pPr eaLnBrk="1" hangingPunct="1"/>
            <a:r>
              <a:rPr lang="en-US" sz="2200" smtClean="0">
                <a:solidFill>
                  <a:srgbClr val="FF99CC"/>
                </a:solidFill>
              </a:rPr>
              <a:t>Here is the </a:t>
            </a:r>
            <a:r>
              <a:rPr lang="en-US" sz="2200" i="1" smtClean="0">
                <a:solidFill>
                  <a:srgbClr val="FF99CC"/>
                </a:solidFill>
              </a:rPr>
              <a:t>solution</a:t>
            </a:r>
          </a:p>
          <a:p>
            <a:pPr eaLnBrk="1" hangingPunct="1">
              <a:buFontTx/>
              <a:buNone/>
            </a:pPr>
            <a:endParaRPr lang="en-US" sz="2200" i="1" smtClean="0">
              <a:solidFill>
                <a:srgbClr val="FF99CC"/>
              </a:solidFill>
            </a:endParaRPr>
          </a:p>
        </p:txBody>
      </p:sp>
      <p:sp>
        <p:nvSpPr>
          <p:cNvPr id="66564" name="Rectangle 4"/>
          <p:cNvSpPr>
            <a:spLocks noGrp="1" noChangeArrowheads="1"/>
          </p:cNvSpPr>
          <p:nvPr>
            <p:ph type="body" sz="half" idx="2"/>
          </p:nvPr>
        </p:nvSpPr>
        <p:spPr>
          <a:xfrm>
            <a:off x="3276600" y="1600200"/>
            <a:ext cx="5181600" cy="4495800"/>
          </a:xfrm>
        </p:spPr>
        <p:txBody>
          <a:bodyPr/>
          <a:lstStyle/>
          <a:p>
            <a:pPr eaLnBrk="1" hangingPunct="1">
              <a:lnSpc>
                <a:spcPct val="90000"/>
              </a:lnSpc>
              <a:buFontTx/>
              <a:buNone/>
            </a:pPr>
            <a:r>
              <a:rPr lang="en-US" sz="2400" smtClean="0"/>
              <a:t>       </a:t>
            </a:r>
            <a:r>
              <a:rPr lang="en-US" sz="2000" smtClean="0">
                <a:solidFill>
                  <a:srgbClr val="99FFCC"/>
                </a:solidFill>
                <a:latin typeface="Lucida Bright" pitchFamily="18" charset="0"/>
                <a:cs typeface="Times New Roman" charset="0"/>
              </a:rPr>
              <a:t>After the fire, thousands of people were left homeless. Many escaped the fire with nothing except the clothes on their backs. </a:t>
            </a:r>
            <a:r>
              <a:rPr lang="en-US" sz="2000" i="1" smtClean="0">
                <a:solidFill>
                  <a:srgbClr val="FFFF99"/>
                </a:solidFill>
                <a:latin typeface="Lucida Bright" pitchFamily="18" charset="0"/>
                <a:cs typeface="Times New Roman" charset="0"/>
              </a:rPr>
              <a:t>Providing all of these people with food, clean water, and shelter was a huge task.</a:t>
            </a:r>
            <a:r>
              <a:rPr lang="en-US" sz="2000" smtClean="0">
                <a:solidFill>
                  <a:srgbClr val="99FFCC"/>
                </a:solidFill>
                <a:latin typeface="Lucida Bright" pitchFamily="18" charset="0"/>
                <a:cs typeface="Times New Roman" charset="0"/>
              </a:rPr>
              <a:t> </a:t>
            </a:r>
            <a:r>
              <a:rPr lang="en-US" sz="2000" smtClean="0">
                <a:solidFill>
                  <a:srgbClr val="FF99CC"/>
                </a:solidFill>
                <a:latin typeface="Lucida Bright" pitchFamily="18" charset="0"/>
                <a:cs typeface="Times New Roman" charset="0"/>
              </a:rPr>
              <a:t>Luckily, the city quickly formed a Relief and Aid Society</a:t>
            </a:r>
            <a:r>
              <a:rPr lang="en-US" sz="2000" smtClean="0">
                <a:solidFill>
                  <a:srgbClr val="99FFCC"/>
                </a:solidFill>
                <a:latin typeface="Lucida Bright" pitchFamily="18" charset="0"/>
                <a:cs typeface="Times New Roman" charset="0"/>
              </a:rPr>
              <a:t>. This group started giving out the food donations that were pouring in from other cities. The society built places for people to live, gathered the tools that people needed to rebuild their houses, and even vaccinated 64,000 people against smallpox.</a:t>
            </a:r>
            <a:endParaRPr lang="en-US" sz="2000" smtClean="0">
              <a:solidFill>
                <a:srgbClr val="99FFCC"/>
              </a:solidFill>
              <a:cs typeface="Times New Roman" charset="0"/>
            </a:endParaRPr>
          </a:p>
          <a:p>
            <a:pPr eaLnBrk="1" hangingPunct="1">
              <a:lnSpc>
                <a:spcPct val="90000"/>
              </a:lnSpc>
              <a:buFontTx/>
              <a:buNone/>
            </a:pPr>
            <a:endParaRPr lang="en-US" sz="2000" smtClean="0">
              <a:solidFill>
                <a:srgbClr val="99FFCC"/>
              </a:solidFill>
            </a:endParaRPr>
          </a:p>
        </p:txBody>
      </p:sp>
    </p:spTree>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Can you find the text structure?</a:t>
            </a:r>
          </a:p>
        </p:txBody>
      </p:sp>
      <p:sp>
        <p:nvSpPr>
          <p:cNvPr id="67587" name="Rectangle 3"/>
          <p:cNvSpPr>
            <a:spLocks noGrp="1" noChangeArrowheads="1"/>
          </p:cNvSpPr>
          <p:nvPr>
            <p:ph type="body" sz="half" idx="1"/>
          </p:nvPr>
        </p:nvSpPr>
        <p:spPr>
          <a:xfrm>
            <a:off x="685800" y="1981200"/>
            <a:ext cx="2209800" cy="4114800"/>
          </a:xfrm>
        </p:spPr>
        <p:txBody>
          <a:bodyPr/>
          <a:lstStyle/>
          <a:p>
            <a:pPr eaLnBrk="1" hangingPunct="1"/>
            <a:r>
              <a:rPr lang="en-US" sz="2200" smtClean="0">
                <a:solidFill>
                  <a:srgbClr val="99FFCC"/>
                </a:solidFill>
              </a:rPr>
              <a:t>Chronological order</a:t>
            </a:r>
          </a:p>
          <a:p>
            <a:pPr eaLnBrk="1" hangingPunct="1"/>
            <a:r>
              <a:rPr lang="en-US" sz="2200" smtClean="0">
                <a:solidFill>
                  <a:srgbClr val="99FFCC"/>
                </a:solidFill>
              </a:rPr>
              <a:t>Compare and contrast</a:t>
            </a:r>
          </a:p>
          <a:p>
            <a:pPr eaLnBrk="1" hangingPunct="1"/>
            <a:r>
              <a:rPr lang="en-US" sz="2200" smtClean="0">
                <a:solidFill>
                  <a:srgbClr val="99FFCC"/>
                </a:solidFill>
              </a:rPr>
              <a:t>Cause and effect</a:t>
            </a:r>
          </a:p>
          <a:p>
            <a:pPr eaLnBrk="1" hangingPunct="1"/>
            <a:r>
              <a:rPr lang="en-US" sz="2200" smtClean="0">
                <a:solidFill>
                  <a:srgbClr val="99FFCC"/>
                </a:solidFill>
              </a:rPr>
              <a:t>Problem and solution</a:t>
            </a:r>
          </a:p>
          <a:p>
            <a:pPr eaLnBrk="1" hangingPunct="1"/>
            <a:r>
              <a:rPr lang="en-US" sz="2200" smtClean="0">
                <a:solidFill>
                  <a:srgbClr val="99FFCC"/>
                </a:solidFill>
              </a:rPr>
              <a:t>Main idea</a:t>
            </a:r>
          </a:p>
          <a:p>
            <a:pPr eaLnBrk="1" hangingPunct="1"/>
            <a:endParaRPr lang="en-US" smtClean="0">
              <a:solidFill>
                <a:srgbClr val="99FFCC"/>
              </a:solidFill>
            </a:endParaRPr>
          </a:p>
        </p:txBody>
      </p:sp>
      <p:sp>
        <p:nvSpPr>
          <p:cNvPr id="67588" name="Rectangle 4"/>
          <p:cNvSpPr>
            <a:spLocks noGrp="1" noChangeArrowheads="1"/>
          </p:cNvSpPr>
          <p:nvPr>
            <p:ph type="body" sz="half" idx="2"/>
          </p:nvPr>
        </p:nvSpPr>
        <p:spPr>
          <a:xfrm>
            <a:off x="3048000" y="1600200"/>
            <a:ext cx="5410200" cy="4495800"/>
          </a:xfrm>
        </p:spPr>
        <p:txBody>
          <a:bodyPr/>
          <a:lstStyle/>
          <a:p>
            <a:pPr eaLnBrk="1" hangingPunct="1">
              <a:lnSpc>
                <a:spcPct val="90000"/>
              </a:lnSpc>
              <a:buFontTx/>
              <a:buNone/>
            </a:pPr>
            <a:r>
              <a:rPr lang="en-US" sz="2400" smtClean="0"/>
              <a:t>       </a:t>
            </a:r>
            <a:r>
              <a:rPr lang="en-US" sz="2000" smtClean="0">
                <a:solidFill>
                  <a:srgbClr val="FFCC66"/>
                </a:solidFill>
                <a:latin typeface="Comic Sans MS" pitchFamily="66" charset="0"/>
                <a:cs typeface="Times New Roman" charset="0"/>
              </a:rPr>
              <a:t>Chicago changed in many ways after the fire. Before the fire, most of the buildings were less than five stories high. The</a:t>
            </a:r>
            <a:r>
              <a:rPr lang="en-US" sz="2400" smtClean="0">
                <a:solidFill>
                  <a:srgbClr val="FFCC66"/>
                </a:solidFill>
                <a:latin typeface="Comic Sans MS" pitchFamily="66" charset="0"/>
                <a:cs typeface="Times New Roman" charset="0"/>
              </a:rPr>
              <a:t> </a:t>
            </a:r>
            <a:r>
              <a:rPr lang="en-US" sz="2000" smtClean="0">
                <a:solidFill>
                  <a:srgbClr val="FFCC66"/>
                </a:solidFill>
                <a:latin typeface="Comic Sans MS" pitchFamily="66" charset="0"/>
                <a:cs typeface="Times New Roman"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endParaRPr lang="en-US" sz="2000" smtClean="0">
              <a:solidFill>
                <a:srgbClr val="FFCC66"/>
              </a:solidFill>
              <a:cs typeface="Times New Roman" charset="0"/>
            </a:endParaRPr>
          </a:p>
          <a:p>
            <a:pPr eaLnBrk="1" hangingPunct="1">
              <a:lnSpc>
                <a:spcPct val="90000"/>
              </a:lnSpc>
              <a:buFontTx/>
              <a:buNone/>
            </a:pPr>
            <a:endParaRPr lang="en-US" sz="2000" smtClean="0">
              <a:solidFill>
                <a:srgbClr val="FFCC66"/>
              </a:solidFill>
            </a:endParaRPr>
          </a:p>
        </p:txBody>
      </p:sp>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Can you find the text structure?</a:t>
            </a:r>
          </a:p>
        </p:txBody>
      </p:sp>
      <p:sp>
        <p:nvSpPr>
          <p:cNvPr id="68611" name="Rectangle 3"/>
          <p:cNvSpPr>
            <a:spLocks noGrp="1" noChangeArrowheads="1"/>
          </p:cNvSpPr>
          <p:nvPr>
            <p:ph type="body" sz="half" idx="1"/>
          </p:nvPr>
        </p:nvSpPr>
        <p:spPr>
          <a:xfrm>
            <a:off x="685800" y="1981200"/>
            <a:ext cx="2209800" cy="4114800"/>
          </a:xfrm>
        </p:spPr>
        <p:txBody>
          <a:bodyPr/>
          <a:lstStyle/>
          <a:p>
            <a:pPr eaLnBrk="1" hangingPunct="1"/>
            <a:r>
              <a:rPr lang="en-US" sz="2200" smtClean="0">
                <a:solidFill>
                  <a:srgbClr val="99FFCC"/>
                </a:solidFill>
              </a:rPr>
              <a:t>Compare and contrast</a:t>
            </a:r>
          </a:p>
          <a:p>
            <a:pPr eaLnBrk="1" hangingPunct="1"/>
            <a:r>
              <a:rPr lang="en-US" sz="2200" smtClean="0">
                <a:solidFill>
                  <a:srgbClr val="99FFCC"/>
                </a:solidFill>
              </a:rPr>
              <a:t>Cause and effect</a:t>
            </a:r>
          </a:p>
          <a:p>
            <a:pPr eaLnBrk="1" hangingPunct="1"/>
            <a:r>
              <a:rPr lang="en-US" sz="2200" smtClean="0">
                <a:solidFill>
                  <a:srgbClr val="99FFCC"/>
                </a:solidFill>
              </a:rPr>
              <a:t>Main idea</a:t>
            </a:r>
          </a:p>
          <a:p>
            <a:pPr eaLnBrk="1" hangingPunct="1"/>
            <a:endParaRPr lang="en-US" smtClean="0">
              <a:solidFill>
                <a:srgbClr val="99FFCC"/>
              </a:solidFill>
            </a:endParaRPr>
          </a:p>
        </p:txBody>
      </p:sp>
      <p:sp>
        <p:nvSpPr>
          <p:cNvPr id="68612" name="Rectangle 4"/>
          <p:cNvSpPr>
            <a:spLocks noGrp="1" noChangeArrowheads="1"/>
          </p:cNvSpPr>
          <p:nvPr>
            <p:ph type="body" sz="half" idx="2"/>
          </p:nvPr>
        </p:nvSpPr>
        <p:spPr>
          <a:xfrm>
            <a:off x="3048000" y="1600200"/>
            <a:ext cx="5410200" cy="4495800"/>
          </a:xfrm>
        </p:spPr>
        <p:txBody>
          <a:bodyPr/>
          <a:lstStyle/>
          <a:p>
            <a:pPr eaLnBrk="1" hangingPunct="1">
              <a:lnSpc>
                <a:spcPct val="90000"/>
              </a:lnSpc>
              <a:buFontTx/>
              <a:buNone/>
            </a:pPr>
            <a:r>
              <a:rPr lang="en-US" sz="2400" smtClean="0"/>
              <a:t>       </a:t>
            </a:r>
            <a:r>
              <a:rPr lang="en-US" sz="2000" smtClean="0">
                <a:solidFill>
                  <a:srgbClr val="FFCC66"/>
                </a:solidFill>
                <a:latin typeface="Comic Sans MS" pitchFamily="66" charset="0"/>
                <a:cs typeface="Times New Roman" charset="0"/>
              </a:rPr>
              <a:t>Chicago changed in many ways after the fire. Before the fire, most of the buildings were less than five stories high. The</a:t>
            </a:r>
            <a:r>
              <a:rPr lang="en-US" sz="2400" smtClean="0">
                <a:solidFill>
                  <a:srgbClr val="FFCC66"/>
                </a:solidFill>
                <a:latin typeface="Comic Sans MS" pitchFamily="66" charset="0"/>
                <a:cs typeface="Times New Roman" charset="0"/>
              </a:rPr>
              <a:t> </a:t>
            </a:r>
            <a:r>
              <a:rPr lang="en-US" sz="2000" smtClean="0">
                <a:solidFill>
                  <a:srgbClr val="FFCC66"/>
                </a:solidFill>
                <a:latin typeface="Comic Sans MS" pitchFamily="66" charset="0"/>
                <a:cs typeface="Times New Roman"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endParaRPr lang="en-US" sz="2000" smtClean="0">
              <a:solidFill>
                <a:srgbClr val="FFCC66"/>
              </a:solidFill>
              <a:cs typeface="Times New Roman" charset="0"/>
            </a:endParaRPr>
          </a:p>
          <a:p>
            <a:pPr eaLnBrk="1" hangingPunct="1">
              <a:lnSpc>
                <a:spcPct val="90000"/>
              </a:lnSpc>
              <a:buFontTx/>
              <a:buNone/>
            </a:pPr>
            <a:endParaRPr lang="en-US" sz="2000" smtClean="0">
              <a:solidFill>
                <a:srgbClr val="FFCC66"/>
              </a:solidFill>
            </a:endParaRPr>
          </a:p>
        </p:txBody>
      </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Can you find the text structure?</a:t>
            </a:r>
          </a:p>
        </p:txBody>
      </p:sp>
      <p:sp>
        <p:nvSpPr>
          <p:cNvPr id="69635" name="Rectangle 3"/>
          <p:cNvSpPr>
            <a:spLocks noGrp="1" noChangeArrowheads="1"/>
          </p:cNvSpPr>
          <p:nvPr>
            <p:ph type="body" sz="half" idx="1"/>
          </p:nvPr>
        </p:nvSpPr>
        <p:spPr>
          <a:xfrm>
            <a:off x="685800" y="1981200"/>
            <a:ext cx="2209800" cy="4114800"/>
          </a:xfrm>
        </p:spPr>
        <p:txBody>
          <a:bodyPr/>
          <a:lstStyle/>
          <a:p>
            <a:pPr eaLnBrk="1" hangingPunct="1"/>
            <a:r>
              <a:rPr lang="en-US" sz="2200" smtClean="0">
                <a:solidFill>
                  <a:srgbClr val="99FFCC"/>
                </a:solidFill>
              </a:rPr>
              <a:t>Compare and contrast</a:t>
            </a:r>
          </a:p>
          <a:p>
            <a:pPr eaLnBrk="1" hangingPunct="1">
              <a:buFontTx/>
              <a:buNone/>
            </a:pPr>
            <a:endParaRPr lang="en-US" smtClean="0">
              <a:solidFill>
                <a:srgbClr val="99FFCC"/>
              </a:solidFill>
            </a:endParaRPr>
          </a:p>
        </p:txBody>
      </p:sp>
      <p:sp>
        <p:nvSpPr>
          <p:cNvPr id="69636" name="Rectangle 4"/>
          <p:cNvSpPr>
            <a:spLocks noGrp="1" noChangeArrowheads="1"/>
          </p:cNvSpPr>
          <p:nvPr>
            <p:ph type="body" sz="half" idx="2"/>
          </p:nvPr>
        </p:nvSpPr>
        <p:spPr>
          <a:xfrm>
            <a:off x="3048000" y="1600200"/>
            <a:ext cx="5410200" cy="4495800"/>
          </a:xfrm>
        </p:spPr>
        <p:txBody>
          <a:bodyPr/>
          <a:lstStyle/>
          <a:p>
            <a:pPr eaLnBrk="1" hangingPunct="1">
              <a:lnSpc>
                <a:spcPct val="90000"/>
              </a:lnSpc>
              <a:buFontTx/>
              <a:buNone/>
            </a:pPr>
            <a:r>
              <a:rPr lang="en-US" sz="2400" smtClean="0"/>
              <a:t>       </a:t>
            </a:r>
            <a:r>
              <a:rPr lang="en-US" sz="2000" smtClean="0">
                <a:solidFill>
                  <a:srgbClr val="FFCC66"/>
                </a:solidFill>
                <a:latin typeface="Comic Sans MS" pitchFamily="66" charset="0"/>
                <a:cs typeface="Times New Roman" charset="0"/>
              </a:rPr>
              <a:t>Chicago changed in many ways after the fire. Before the fire, most of the buildings were less than five stories high. The</a:t>
            </a:r>
            <a:r>
              <a:rPr lang="en-US" sz="2400" smtClean="0">
                <a:solidFill>
                  <a:srgbClr val="FFCC66"/>
                </a:solidFill>
                <a:latin typeface="Comic Sans MS" pitchFamily="66" charset="0"/>
                <a:cs typeface="Times New Roman" charset="0"/>
              </a:rPr>
              <a:t> </a:t>
            </a:r>
            <a:r>
              <a:rPr lang="en-US" sz="2000" smtClean="0">
                <a:solidFill>
                  <a:srgbClr val="FFCC66"/>
                </a:solidFill>
                <a:latin typeface="Comic Sans MS" pitchFamily="66" charset="0"/>
                <a:cs typeface="Times New Roman"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endParaRPr lang="en-US" sz="2000" smtClean="0">
              <a:solidFill>
                <a:srgbClr val="FFCC66"/>
              </a:solidFill>
              <a:cs typeface="Times New Roman" charset="0"/>
            </a:endParaRPr>
          </a:p>
          <a:p>
            <a:pPr eaLnBrk="1" hangingPunct="1">
              <a:lnSpc>
                <a:spcPct val="90000"/>
              </a:lnSpc>
              <a:buFontTx/>
              <a:buNone/>
            </a:pPr>
            <a:endParaRPr lang="en-US" sz="2000" smtClean="0">
              <a:solidFill>
                <a:srgbClr val="FFCC66"/>
              </a:solidFill>
            </a:endParaRPr>
          </a:p>
        </p:txBody>
      </p:sp>
    </p:spTree>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Can you find the text structure?</a:t>
            </a:r>
          </a:p>
        </p:txBody>
      </p:sp>
      <p:sp>
        <p:nvSpPr>
          <p:cNvPr id="70659" name="Rectangle 3"/>
          <p:cNvSpPr>
            <a:spLocks noGrp="1" noChangeArrowheads="1"/>
          </p:cNvSpPr>
          <p:nvPr>
            <p:ph type="body" sz="half" idx="1"/>
          </p:nvPr>
        </p:nvSpPr>
        <p:spPr>
          <a:xfrm>
            <a:off x="457200" y="1981200"/>
            <a:ext cx="2438400" cy="4114800"/>
          </a:xfrm>
        </p:spPr>
        <p:txBody>
          <a:bodyPr/>
          <a:lstStyle/>
          <a:p>
            <a:pPr eaLnBrk="1" hangingPunct="1"/>
            <a:r>
              <a:rPr lang="en-US" sz="2200" smtClean="0">
                <a:solidFill>
                  <a:srgbClr val="99FFCC"/>
                </a:solidFill>
              </a:rPr>
              <a:t>Compare and contrast</a:t>
            </a:r>
          </a:p>
          <a:p>
            <a:pPr eaLnBrk="1" hangingPunct="1">
              <a:buFontTx/>
              <a:buNone/>
            </a:pPr>
            <a:endParaRPr lang="en-US" sz="2200" smtClean="0">
              <a:solidFill>
                <a:srgbClr val="99FFCC"/>
              </a:solidFill>
            </a:endParaRPr>
          </a:p>
          <a:p>
            <a:pPr eaLnBrk="1" hangingPunct="1">
              <a:buFontTx/>
              <a:buNone/>
            </a:pPr>
            <a:r>
              <a:rPr lang="en-US" sz="2200" smtClean="0">
                <a:solidFill>
                  <a:srgbClr val="99FFCC"/>
                </a:solidFill>
              </a:rPr>
              <a:t>         Notice how this paragraph is comparing Chicago BEFORE the fire to Chicago AFTER the fire</a:t>
            </a:r>
          </a:p>
          <a:p>
            <a:pPr eaLnBrk="1" hangingPunct="1">
              <a:buFontTx/>
              <a:buNone/>
            </a:pPr>
            <a:endParaRPr lang="en-US" smtClean="0">
              <a:solidFill>
                <a:srgbClr val="99FFCC"/>
              </a:solidFill>
            </a:endParaRPr>
          </a:p>
        </p:txBody>
      </p:sp>
      <p:sp>
        <p:nvSpPr>
          <p:cNvPr id="70660" name="Rectangle 4"/>
          <p:cNvSpPr>
            <a:spLocks noGrp="1" noChangeArrowheads="1"/>
          </p:cNvSpPr>
          <p:nvPr>
            <p:ph type="body" sz="half" idx="2"/>
          </p:nvPr>
        </p:nvSpPr>
        <p:spPr>
          <a:xfrm>
            <a:off x="3048000" y="1600200"/>
            <a:ext cx="5410200" cy="4495800"/>
          </a:xfrm>
        </p:spPr>
        <p:txBody>
          <a:bodyPr/>
          <a:lstStyle/>
          <a:p>
            <a:pPr eaLnBrk="1" hangingPunct="1">
              <a:lnSpc>
                <a:spcPct val="90000"/>
              </a:lnSpc>
              <a:buFontTx/>
              <a:buNone/>
            </a:pPr>
            <a:r>
              <a:rPr lang="en-US" sz="2400" smtClean="0"/>
              <a:t>       </a:t>
            </a:r>
            <a:r>
              <a:rPr lang="en-US" sz="2000" smtClean="0">
                <a:solidFill>
                  <a:srgbClr val="FFCC66"/>
                </a:solidFill>
                <a:latin typeface="Comic Sans MS" pitchFamily="66" charset="0"/>
                <a:cs typeface="Times New Roman" charset="0"/>
              </a:rPr>
              <a:t>Chicago changed in many ways after the fire. Before the fire, most of the buildings were less than five stories high. The</a:t>
            </a:r>
            <a:r>
              <a:rPr lang="en-US" sz="2400" smtClean="0">
                <a:solidFill>
                  <a:srgbClr val="FFCC66"/>
                </a:solidFill>
                <a:latin typeface="Comic Sans MS" pitchFamily="66" charset="0"/>
                <a:cs typeface="Times New Roman" charset="0"/>
              </a:rPr>
              <a:t> </a:t>
            </a:r>
            <a:r>
              <a:rPr lang="en-US" sz="2000" smtClean="0">
                <a:solidFill>
                  <a:srgbClr val="FFCC66"/>
                </a:solidFill>
                <a:latin typeface="Comic Sans MS" pitchFamily="66" charset="0"/>
                <a:cs typeface="Times New Roman"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endParaRPr lang="en-US" sz="2000" smtClean="0">
              <a:solidFill>
                <a:srgbClr val="FFCC66"/>
              </a:solidFill>
              <a:cs typeface="Times New Roman" charset="0"/>
            </a:endParaRPr>
          </a:p>
          <a:p>
            <a:pPr eaLnBrk="1" hangingPunct="1">
              <a:lnSpc>
                <a:spcPct val="90000"/>
              </a:lnSpc>
              <a:buFontTx/>
              <a:buNone/>
            </a:pPr>
            <a:endParaRPr lang="en-US" sz="2000" smtClean="0">
              <a:solidFill>
                <a:srgbClr val="FFCC66"/>
              </a:solidFill>
            </a:endParaRPr>
          </a:p>
        </p:txBody>
      </p:sp>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600" smtClean="0">
                <a:solidFill>
                  <a:srgbClr val="FFFF99"/>
                </a:solidFill>
                <a:latin typeface="Century Schoolbook" pitchFamily="18" charset="0"/>
              </a:rPr>
              <a:t>Can you find the text structure?</a:t>
            </a:r>
          </a:p>
        </p:txBody>
      </p:sp>
      <p:sp>
        <p:nvSpPr>
          <p:cNvPr id="71683" name="Rectangle 3"/>
          <p:cNvSpPr>
            <a:spLocks noGrp="1" noChangeArrowheads="1"/>
          </p:cNvSpPr>
          <p:nvPr>
            <p:ph type="body" sz="half" idx="1"/>
          </p:nvPr>
        </p:nvSpPr>
        <p:spPr>
          <a:xfrm>
            <a:off x="457200" y="1981200"/>
            <a:ext cx="2438400" cy="4114800"/>
          </a:xfrm>
        </p:spPr>
        <p:txBody>
          <a:bodyPr/>
          <a:lstStyle/>
          <a:p>
            <a:pPr eaLnBrk="1" hangingPunct="1"/>
            <a:r>
              <a:rPr lang="en-US" sz="2200" smtClean="0">
                <a:solidFill>
                  <a:srgbClr val="99FFCC"/>
                </a:solidFill>
              </a:rPr>
              <a:t>Compare and contrast</a:t>
            </a:r>
          </a:p>
          <a:p>
            <a:pPr eaLnBrk="1" hangingPunct="1">
              <a:buFontTx/>
              <a:buNone/>
            </a:pPr>
            <a:endParaRPr lang="en-US" sz="2200" smtClean="0">
              <a:solidFill>
                <a:srgbClr val="99FFCC"/>
              </a:solidFill>
            </a:endParaRPr>
          </a:p>
          <a:p>
            <a:pPr eaLnBrk="1" hangingPunct="1">
              <a:buFontTx/>
              <a:buNone/>
            </a:pPr>
            <a:r>
              <a:rPr lang="en-US" sz="2200" smtClean="0">
                <a:solidFill>
                  <a:srgbClr val="99FFCC"/>
                </a:solidFill>
              </a:rPr>
              <a:t>         </a:t>
            </a:r>
            <a:r>
              <a:rPr lang="en-US" sz="2200" smtClean="0">
                <a:solidFill>
                  <a:srgbClr val="FFCC66"/>
                </a:solidFill>
              </a:rPr>
              <a:t>Notice how this paragraph is comparing</a:t>
            </a:r>
            <a:r>
              <a:rPr lang="en-US" sz="2200" smtClean="0">
                <a:solidFill>
                  <a:srgbClr val="99FFCC"/>
                </a:solidFill>
              </a:rPr>
              <a:t> Chicago BEFORE the fire </a:t>
            </a:r>
            <a:r>
              <a:rPr lang="en-US" sz="2200" smtClean="0">
                <a:solidFill>
                  <a:srgbClr val="FFCC66"/>
                </a:solidFill>
              </a:rPr>
              <a:t>to</a:t>
            </a:r>
            <a:r>
              <a:rPr lang="en-US" sz="2200" smtClean="0">
                <a:solidFill>
                  <a:srgbClr val="99FFCC"/>
                </a:solidFill>
              </a:rPr>
              <a:t> </a:t>
            </a:r>
            <a:r>
              <a:rPr lang="en-US" sz="2200" smtClean="0">
                <a:solidFill>
                  <a:srgbClr val="FFFF00"/>
                </a:solidFill>
              </a:rPr>
              <a:t>Chicago AFTER the fire</a:t>
            </a:r>
          </a:p>
          <a:p>
            <a:pPr eaLnBrk="1" hangingPunct="1">
              <a:buFontTx/>
              <a:buNone/>
            </a:pPr>
            <a:endParaRPr lang="en-US" smtClean="0">
              <a:solidFill>
                <a:srgbClr val="99FFCC"/>
              </a:solidFill>
            </a:endParaRPr>
          </a:p>
        </p:txBody>
      </p:sp>
      <p:sp>
        <p:nvSpPr>
          <p:cNvPr id="71684" name="Rectangle 4"/>
          <p:cNvSpPr>
            <a:spLocks noGrp="1" noChangeArrowheads="1"/>
          </p:cNvSpPr>
          <p:nvPr>
            <p:ph type="body" sz="half" idx="2"/>
          </p:nvPr>
        </p:nvSpPr>
        <p:spPr>
          <a:xfrm>
            <a:off x="3048000" y="1600200"/>
            <a:ext cx="5410200" cy="4495800"/>
          </a:xfrm>
        </p:spPr>
        <p:txBody>
          <a:bodyPr/>
          <a:lstStyle/>
          <a:p>
            <a:pPr eaLnBrk="1" hangingPunct="1">
              <a:lnSpc>
                <a:spcPct val="90000"/>
              </a:lnSpc>
              <a:buFontTx/>
              <a:buNone/>
            </a:pPr>
            <a:r>
              <a:rPr lang="en-US" sz="2400" smtClean="0"/>
              <a:t>       </a:t>
            </a:r>
            <a:r>
              <a:rPr lang="en-US" sz="2000" smtClean="0">
                <a:solidFill>
                  <a:srgbClr val="FFCC66"/>
                </a:solidFill>
                <a:latin typeface="Comic Sans MS" pitchFamily="66" charset="0"/>
                <a:cs typeface="Times New Roman" charset="0"/>
              </a:rPr>
              <a:t>Chicago changed in many ways after the fire. </a:t>
            </a:r>
            <a:r>
              <a:rPr lang="en-US" sz="2000" smtClean="0">
                <a:solidFill>
                  <a:srgbClr val="99FFCC"/>
                </a:solidFill>
                <a:latin typeface="Comic Sans MS" pitchFamily="66" charset="0"/>
                <a:cs typeface="Times New Roman" charset="0"/>
              </a:rPr>
              <a:t>Before the fire</a:t>
            </a:r>
            <a:r>
              <a:rPr lang="en-US" sz="2000" smtClean="0">
                <a:solidFill>
                  <a:srgbClr val="FFCC66"/>
                </a:solidFill>
                <a:latin typeface="Comic Sans MS" pitchFamily="66" charset="0"/>
                <a:cs typeface="Times New Roman" charset="0"/>
              </a:rPr>
              <a:t>, most of the buildings were less than five stories high. The</a:t>
            </a:r>
            <a:r>
              <a:rPr lang="en-US" sz="2400" smtClean="0">
                <a:solidFill>
                  <a:srgbClr val="FFCC66"/>
                </a:solidFill>
                <a:latin typeface="Comic Sans MS" pitchFamily="66" charset="0"/>
                <a:cs typeface="Times New Roman" charset="0"/>
              </a:rPr>
              <a:t> </a:t>
            </a:r>
            <a:r>
              <a:rPr lang="en-US" sz="2000" smtClean="0">
                <a:solidFill>
                  <a:srgbClr val="FFCC66"/>
                </a:solidFill>
                <a:latin typeface="Comic Sans MS" pitchFamily="66" charset="0"/>
                <a:cs typeface="Times New Roman" charset="0"/>
              </a:rPr>
              <a:t>buildings that were constructed </a:t>
            </a:r>
            <a:r>
              <a:rPr lang="en-US" sz="2000" smtClean="0">
                <a:solidFill>
                  <a:srgbClr val="FFFF00"/>
                </a:solidFill>
                <a:latin typeface="Comic Sans MS" pitchFamily="66" charset="0"/>
                <a:cs typeface="Times New Roman" charset="0"/>
              </a:rPr>
              <a:t>after the fire</a:t>
            </a:r>
            <a:r>
              <a:rPr lang="en-US" sz="2000" smtClean="0">
                <a:solidFill>
                  <a:srgbClr val="FFCC66"/>
                </a:solidFill>
                <a:latin typeface="Comic Sans MS" pitchFamily="66" charset="0"/>
                <a:cs typeface="Times New Roman" charset="0"/>
              </a:rPr>
              <a:t>, however, were some of the first skyscrapers in the country. </a:t>
            </a:r>
            <a:r>
              <a:rPr lang="en-US" sz="2000" smtClean="0">
                <a:solidFill>
                  <a:srgbClr val="99FFCC"/>
                </a:solidFill>
                <a:latin typeface="Comic Sans MS" pitchFamily="66" charset="0"/>
                <a:cs typeface="Times New Roman" charset="0"/>
              </a:rPr>
              <a:t>Before the fire</a:t>
            </a:r>
            <a:r>
              <a:rPr lang="en-US" sz="2000" smtClean="0">
                <a:solidFill>
                  <a:srgbClr val="FFCC66"/>
                </a:solidFill>
                <a:latin typeface="Comic Sans MS" pitchFamily="66" charset="0"/>
                <a:cs typeface="Times New Roman" charset="0"/>
              </a:rPr>
              <a:t>, most of the houses were made of wood. </a:t>
            </a:r>
            <a:r>
              <a:rPr lang="en-US" sz="2000" smtClean="0">
                <a:solidFill>
                  <a:srgbClr val="FFFF00"/>
                </a:solidFill>
                <a:latin typeface="Comic Sans MS" pitchFamily="66" charset="0"/>
                <a:cs typeface="Times New Roman" charset="0"/>
              </a:rPr>
              <a:t>After the fire</a:t>
            </a:r>
            <a:r>
              <a:rPr lang="en-US" sz="2000" smtClean="0">
                <a:solidFill>
                  <a:srgbClr val="FFCC66"/>
                </a:solidFill>
                <a:latin typeface="Comic Sans MS" pitchFamily="66" charset="0"/>
                <a:cs typeface="Times New Roman" charset="0"/>
              </a:rPr>
              <a:t>, people chose to build their houses out of stone or brick. There were changes in where people lived, as well. The poor people in the city lived close to the center of the city </a:t>
            </a:r>
            <a:r>
              <a:rPr lang="en-US" sz="2000" smtClean="0">
                <a:solidFill>
                  <a:srgbClr val="99FFCC"/>
                </a:solidFill>
                <a:latin typeface="Comic Sans MS" pitchFamily="66" charset="0"/>
                <a:cs typeface="Times New Roman" charset="0"/>
              </a:rPr>
              <a:t>before the fire</a:t>
            </a:r>
            <a:r>
              <a:rPr lang="en-US" sz="2000" smtClean="0">
                <a:solidFill>
                  <a:srgbClr val="FFCC66"/>
                </a:solidFill>
                <a:latin typeface="Comic Sans MS" pitchFamily="66" charset="0"/>
                <a:cs typeface="Times New Roman" charset="0"/>
              </a:rPr>
              <a:t>. </a:t>
            </a:r>
            <a:r>
              <a:rPr lang="en-US" sz="2000" smtClean="0">
                <a:solidFill>
                  <a:srgbClr val="FFFF00"/>
                </a:solidFill>
                <a:latin typeface="Comic Sans MS" pitchFamily="66" charset="0"/>
                <a:cs typeface="Times New Roman" charset="0"/>
              </a:rPr>
              <a:t>After the fire</a:t>
            </a:r>
            <a:r>
              <a:rPr lang="en-US" sz="2000" smtClean="0">
                <a:solidFill>
                  <a:srgbClr val="FFCC66"/>
                </a:solidFill>
                <a:latin typeface="Comic Sans MS" pitchFamily="66" charset="0"/>
                <a:cs typeface="Times New Roman" charset="0"/>
              </a:rPr>
              <a:t>, they moved into neighborhoods that were farther away from the downtown area.</a:t>
            </a:r>
            <a:endParaRPr lang="en-US" sz="2000" smtClean="0">
              <a:solidFill>
                <a:srgbClr val="FFCC66"/>
              </a:solidFill>
              <a:cs typeface="Times New Roman" charset="0"/>
            </a:endParaRPr>
          </a:p>
          <a:p>
            <a:pPr eaLnBrk="1" hangingPunct="1">
              <a:lnSpc>
                <a:spcPct val="90000"/>
              </a:lnSpc>
              <a:buFontTx/>
              <a:buNone/>
            </a:pPr>
            <a:endParaRPr lang="en-US" sz="2000" smtClean="0">
              <a:solidFill>
                <a:srgbClr val="FFCC66"/>
              </a:solidFill>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Chronological order</a:t>
            </a:r>
          </a:p>
        </p:txBody>
      </p:sp>
      <p:sp>
        <p:nvSpPr>
          <p:cNvPr id="8195" name="Rectangle 3"/>
          <p:cNvSpPr>
            <a:spLocks noGrp="1" noChangeArrowheads="1"/>
          </p:cNvSpPr>
          <p:nvPr>
            <p:ph type="body" idx="1"/>
          </p:nvPr>
        </p:nvSpPr>
        <p:spPr/>
        <p:txBody>
          <a:bodyPr/>
          <a:lstStyle/>
          <a:p>
            <a:pPr eaLnBrk="1" hangingPunct="1"/>
            <a:r>
              <a:rPr lang="en-US" smtClean="0">
                <a:solidFill>
                  <a:srgbClr val="FFFF00"/>
                </a:solidFill>
              </a:rPr>
              <a:t>You will often see chronological order in directions:</a:t>
            </a:r>
          </a:p>
          <a:p>
            <a:pPr eaLnBrk="1" hangingPunct="1">
              <a:buFontTx/>
              <a:buNone/>
            </a:pPr>
            <a:r>
              <a:rPr lang="en-US" smtClean="0">
                <a:solidFill>
                  <a:srgbClr val="FFFFFF"/>
                </a:solidFill>
              </a:rPr>
              <a:t>     Have you ever made macaroni and cheese? It’s simple! First, boil some water and make some macaroni. Then, make your cheese sauce. After the cheese sauce is ready, mix it with the macaroni. Bake the entire thing in the oven. Finally, it’s time to eat!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solidFill>
                  <a:srgbClr val="99FFCC"/>
                </a:solidFill>
              </a:rPr>
              <a:t>One more paragraph!</a:t>
            </a:r>
          </a:p>
        </p:txBody>
      </p:sp>
      <p:sp>
        <p:nvSpPr>
          <p:cNvPr id="72707" name="Rectangle 3"/>
          <p:cNvSpPr>
            <a:spLocks noGrp="1" noChangeArrowheads="1"/>
          </p:cNvSpPr>
          <p:nvPr>
            <p:ph type="body" sz="half" idx="1"/>
          </p:nvPr>
        </p:nvSpPr>
        <p:spPr>
          <a:xfrm>
            <a:off x="685800" y="1981200"/>
            <a:ext cx="4800600" cy="4114800"/>
          </a:xfrm>
        </p:spPr>
        <p:txBody>
          <a:bodyPr/>
          <a:lstStyle/>
          <a:p>
            <a:pPr eaLnBrk="1" hangingPunct="1">
              <a:lnSpc>
                <a:spcPct val="90000"/>
              </a:lnSpc>
              <a:buFontTx/>
              <a:buNone/>
            </a:pPr>
            <a:r>
              <a:rPr lang="en-US" sz="2400" smtClean="0"/>
              <a:t>        </a:t>
            </a:r>
            <a:r>
              <a:rPr lang="en-US" sz="2400" smtClean="0">
                <a:solidFill>
                  <a:srgbClr val="FFFFFF"/>
                </a:solidFill>
                <a:latin typeface="Lucida Bright" pitchFamily="18" charset="0"/>
                <a:cs typeface="Times New Roman" charset="0"/>
              </a:rPr>
              <a:t>By Monday night, the town of Chicago was burning. People described it as terrible, but amazing. The flames were brighter than anything people had ever seen. The harsh winds swept the fire across the city with terrible speed. For many who watched, it was a sight to remember for the rest of their lives.</a:t>
            </a:r>
            <a:endParaRPr lang="en-US" sz="2400" smtClean="0">
              <a:solidFill>
                <a:srgbClr val="FFFFFF"/>
              </a:solidFill>
              <a:cs typeface="Times New Roman" charset="0"/>
            </a:endParaRPr>
          </a:p>
          <a:p>
            <a:pPr eaLnBrk="1" hangingPunct="1">
              <a:lnSpc>
                <a:spcPct val="90000"/>
              </a:lnSpc>
              <a:buFontTx/>
              <a:buNone/>
            </a:pPr>
            <a:endParaRPr lang="en-US" sz="2400" smtClean="0">
              <a:solidFill>
                <a:srgbClr val="FFFFFF"/>
              </a:solidFill>
            </a:endParaRPr>
          </a:p>
        </p:txBody>
      </p:sp>
      <p:sp>
        <p:nvSpPr>
          <p:cNvPr id="72708" name="Rectangle 4"/>
          <p:cNvSpPr>
            <a:spLocks noGrp="1" noChangeArrowheads="1"/>
          </p:cNvSpPr>
          <p:nvPr>
            <p:ph type="body" sz="half" idx="2"/>
          </p:nvPr>
        </p:nvSpPr>
        <p:spPr>
          <a:xfrm>
            <a:off x="5715000" y="1981200"/>
            <a:ext cx="2743200" cy="4114800"/>
          </a:xfrm>
        </p:spPr>
        <p:txBody>
          <a:bodyPr/>
          <a:lstStyle/>
          <a:p>
            <a:pPr eaLnBrk="1" hangingPunct="1"/>
            <a:r>
              <a:rPr lang="en-US" sz="2200" smtClean="0">
                <a:solidFill>
                  <a:srgbClr val="FFFF99"/>
                </a:solidFill>
              </a:rPr>
              <a:t>Chronological order</a:t>
            </a:r>
          </a:p>
          <a:p>
            <a:pPr eaLnBrk="1" hangingPunct="1"/>
            <a:r>
              <a:rPr lang="en-US" sz="2200" smtClean="0">
                <a:solidFill>
                  <a:srgbClr val="FFFF99"/>
                </a:solidFill>
              </a:rPr>
              <a:t>Compare and contrast</a:t>
            </a:r>
          </a:p>
          <a:p>
            <a:pPr eaLnBrk="1" hangingPunct="1"/>
            <a:r>
              <a:rPr lang="en-US" sz="2200" smtClean="0">
                <a:solidFill>
                  <a:srgbClr val="FFFF99"/>
                </a:solidFill>
              </a:rPr>
              <a:t>Cause and effect</a:t>
            </a:r>
          </a:p>
          <a:p>
            <a:pPr eaLnBrk="1" hangingPunct="1"/>
            <a:r>
              <a:rPr lang="en-US" sz="2200" smtClean="0">
                <a:solidFill>
                  <a:srgbClr val="FFFF99"/>
                </a:solidFill>
              </a:rPr>
              <a:t>Problem and solution</a:t>
            </a:r>
          </a:p>
          <a:p>
            <a:pPr eaLnBrk="1" hangingPunct="1"/>
            <a:r>
              <a:rPr lang="en-US" sz="2200" smtClean="0">
                <a:solidFill>
                  <a:srgbClr val="FFFF99"/>
                </a:solidFill>
              </a:rPr>
              <a:t>Main idea</a:t>
            </a:r>
          </a:p>
          <a:p>
            <a:pPr eaLnBrk="1" hangingPunct="1"/>
            <a:endParaRPr lang="en-US" sz="2200" smtClean="0">
              <a:solidFill>
                <a:srgbClr val="FFFF99"/>
              </a:solidFill>
            </a:endParaRPr>
          </a:p>
          <a:p>
            <a:pPr eaLnBrk="1" hangingPunct="1"/>
            <a:endParaRPr lang="en-US" smtClean="0"/>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solidFill>
                  <a:srgbClr val="99FFCC"/>
                </a:solidFill>
              </a:rPr>
              <a:t>One more paragraph!</a:t>
            </a:r>
          </a:p>
        </p:txBody>
      </p:sp>
      <p:sp>
        <p:nvSpPr>
          <p:cNvPr id="73731" name="Rectangle 3"/>
          <p:cNvSpPr>
            <a:spLocks noGrp="1" noChangeArrowheads="1"/>
          </p:cNvSpPr>
          <p:nvPr>
            <p:ph type="body" sz="half" idx="1"/>
          </p:nvPr>
        </p:nvSpPr>
        <p:spPr>
          <a:xfrm>
            <a:off x="685800" y="1981200"/>
            <a:ext cx="4800600" cy="4114800"/>
          </a:xfrm>
        </p:spPr>
        <p:txBody>
          <a:bodyPr/>
          <a:lstStyle/>
          <a:p>
            <a:pPr eaLnBrk="1" hangingPunct="1">
              <a:lnSpc>
                <a:spcPct val="90000"/>
              </a:lnSpc>
              <a:buFontTx/>
              <a:buNone/>
            </a:pPr>
            <a:r>
              <a:rPr lang="en-US" sz="2400" smtClean="0"/>
              <a:t>        </a:t>
            </a:r>
            <a:r>
              <a:rPr lang="en-US" sz="2400" smtClean="0">
                <a:solidFill>
                  <a:srgbClr val="FFFFFF"/>
                </a:solidFill>
                <a:latin typeface="Lucida Bright" pitchFamily="18" charset="0"/>
                <a:cs typeface="Times New Roman" charset="0"/>
              </a:rPr>
              <a:t>By Monday night, the town of Chicago was burning. People described it as terrible, but amazing. The flames were brighter than anything people had ever seen. The harsh winds swept the fire across the city with terrible speed. For many who watched, it was a sight to remember for the rest of their lives.</a:t>
            </a:r>
            <a:endParaRPr lang="en-US" sz="2400" smtClean="0">
              <a:solidFill>
                <a:srgbClr val="FFFFFF"/>
              </a:solidFill>
              <a:cs typeface="Times New Roman" charset="0"/>
            </a:endParaRPr>
          </a:p>
          <a:p>
            <a:pPr eaLnBrk="1" hangingPunct="1">
              <a:lnSpc>
                <a:spcPct val="90000"/>
              </a:lnSpc>
              <a:buFontTx/>
              <a:buNone/>
            </a:pPr>
            <a:endParaRPr lang="en-US" sz="2400" smtClean="0">
              <a:solidFill>
                <a:srgbClr val="FFFFFF"/>
              </a:solidFill>
            </a:endParaRPr>
          </a:p>
        </p:txBody>
      </p:sp>
      <p:sp>
        <p:nvSpPr>
          <p:cNvPr id="73732" name="Rectangle 4"/>
          <p:cNvSpPr>
            <a:spLocks noGrp="1" noChangeArrowheads="1"/>
          </p:cNvSpPr>
          <p:nvPr>
            <p:ph type="body" sz="half" idx="2"/>
          </p:nvPr>
        </p:nvSpPr>
        <p:spPr>
          <a:xfrm>
            <a:off x="5715000" y="1981200"/>
            <a:ext cx="2743200" cy="4114800"/>
          </a:xfrm>
        </p:spPr>
        <p:txBody>
          <a:bodyPr/>
          <a:lstStyle/>
          <a:p>
            <a:pPr eaLnBrk="1" hangingPunct="1"/>
            <a:r>
              <a:rPr lang="en-US" sz="2200" smtClean="0">
                <a:solidFill>
                  <a:srgbClr val="FFFF99"/>
                </a:solidFill>
              </a:rPr>
              <a:t>Compare and contrast</a:t>
            </a:r>
          </a:p>
          <a:p>
            <a:pPr eaLnBrk="1" hangingPunct="1"/>
            <a:r>
              <a:rPr lang="en-US" sz="2200" smtClean="0">
                <a:solidFill>
                  <a:srgbClr val="FFFF99"/>
                </a:solidFill>
              </a:rPr>
              <a:t>Cause and effect</a:t>
            </a:r>
          </a:p>
          <a:p>
            <a:pPr eaLnBrk="1" hangingPunct="1">
              <a:buFontTx/>
              <a:buNone/>
            </a:pPr>
            <a:endParaRPr lang="en-US" sz="2200" smtClean="0">
              <a:solidFill>
                <a:srgbClr val="FFFF99"/>
              </a:solidFill>
            </a:endParaRPr>
          </a:p>
          <a:p>
            <a:pPr eaLnBrk="1" hangingPunct="1"/>
            <a:r>
              <a:rPr lang="en-US" sz="2200" smtClean="0">
                <a:solidFill>
                  <a:srgbClr val="FFFF99"/>
                </a:solidFill>
              </a:rPr>
              <a:t>Main idea</a:t>
            </a:r>
          </a:p>
          <a:p>
            <a:pPr eaLnBrk="1" hangingPunct="1"/>
            <a:endParaRPr lang="en-US" sz="2200" smtClean="0">
              <a:solidFill>
                <a:srgbClr val="FFFF99"/>
              </a:solidFill>
            </a:endParaRPr>
          </a:p>
          <a:p>
            <a:pPr eaLnBrk="1" hangingPunct="1"/>
            <a:endParaRPr lang="en-US" smtClean="0"/>
          </a:p>
        </p:txBody>
      </p:sp>
    </p:spTree>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solidFill>
                  <a:srgbClr val="99FFCC"/>
                </a:solidFill>
              </a:rPr>
              <a:t>One more paragraph!</a:t>
            </a:r>
          </a:p>
        </p:txBody>
      </p:sp>
      <p:sp>
        <p:nvSpPr>
          <p:cNvPr id="74755" name="Rectangle 3"/>
          <p:cNvSpPr>
            <a:spLocks noGrp="1" noChangeArrowheads="1"/>
          </p:cNvSpPr>
          <p:nvPr>
            <p:ph type="body" sz="half" idx="1"/>
          </p:nvPr>
        </p:nvSpPr>
        <p:spPr>
          <a:xfrm>
            <a:off x="685800" y="1981200"/>
            <a:ext cx="4800600" cy="4114800"/>
          </a:xfrm>
        </p:spPr>
        <p:txBody>
          <a:bodyPr/>
          <a:lstStyle/>
          <a:p>
            <a:pPr eaLnBrk="1" hangingPunct="1">
              <a:lnSpc>
                <a:spcPct val="90000"/>
              </a:lnSpc>
              <a:buFontTx/>
              <a:buNone/>
            </a:pPr>
            <a:r>
              <a:rPr lang="en-US" sz="2400" smtClean="0"/>
              <a:t>        </a:t>
            </a:r>
            <a:r>
              <a:rPr lang="en-US" sz="2400" smtClean="0">
                <a:solidFill>
                  <a:srgbClr val="FFFFFF"/>
                </a:solidFill>
                <a:latin typeface="Lucida Bright" pitchFamily="18" charset="0"/>
                <a:cs typeface="Times New Roman" charset="0"/>
              </a:rPr>
              <a:t>By Monday night, the town of Chicago was burning. People described it as terrible, but amazing. The flames were brighter than anything people had ever seen. The harsh winds swept the fire across the city with terrible speed. For many who watched, it was a sight to remember for the rest of their lives.</a:t>
            </a:r>
            <a:endParaRPr lang="en-US" sz="2400" smtClean="0">
              <a:solidFill>
                <a:srgbClr val="FFFFFF"/>
              </a:solidFill>
              <a:cs typeface="Times New Roman" charset="0"/>
            </a:endParaRPr>
          </a:p>
          <a:p>
            <a:pPr eaLnBrk="1" hangingPunct="1">
              <a:lnSpc>
                <a:spcPct val="90000"/>
              </a:lnSpc>
              <a:buFontTx/>
              <a:buNone/>
            </a:pPr>
            <a:endParaRPr lang="en-US" sz="2400" smtClean="0">
              <a:solidFill>
                <a:srgbClr val="FFFFFF"/>
              </a:solidFill>
            </a:endParaRPr>
          </a:p>
        </p:txBody>
      </p:sp>
      <p:sp>
        <p:nvSpPr>
          <p:cNvPr id="74756" name="Rectangle 4"/>
          <p:cNvSpPr>
            <a:spLocks noGrp="1" noChangeArrowheads="1"/>
          </p:cNvSpPr>
          <p:nvPr>
            <p:ph type="body" sz="half" idx="2"/>
          </p:nvPr>
        </p:nvSpPr>
        <p:spPr>
          <a:xfrm>
            <a:off x="5715000" y="1981200"/>
            <a:ext cx="2743200" cy="4114800"/>
          </a:xfrm>
        </p:spPr>
        <p:txBody>
          <a:bodyPr/>
          <a:lstStyle/>
          <a:p>
            <a:pPr eaLnBrk="1" hangingPunct="1">
              <a:buFontTx/>
              <a:buNone/>
            </a:pPr>
            <a:endParaRPr lang="en-US" sz="2200" smtClean="0">
              <a:solidFill>
                <a:srgbClr val="FFFF99"/>
              </a:solidFill>
            </a:endParaRPr>
          </a:p>
          <a:p>
            <a:pPr eaLnBrk="1" hangingPunct="1"/>
            <a:r>
              <a:rPr lang="en-US" sz="2200" smtClean="0">
                <a:solidFill>
                  <a:srgbClr val="FFFF99"/>
                </a:solidFill>
              </a:rPr>
              <a:t>Main idea</a:t>
            </a:r>
          </a:p>
          <a:p>
            <a:pPr eaLnBrk="1" hangingPunct="1"/>
            <a:endParaRPr lang="en-US" sz="2200" smtClean="0">
              <a:solidFill>
                <a:srgbClr val="FFFF99"/>
              </a:solidFill>
            </a:endParaRPr>
          </a:p>
          <a:p>
            <a:pPr eaLnBrk="1" hangingPunct="1"/>
            <a:endParaRPr lang="en-US" smtClean="0"/>
          </a:p>
        </p:txBody>
      </p:sp>
    </p:spTree>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solidFill>
                  <a:srgbClr val="99FFCC"/>
                </a:solidFill>
              </a:rPr>
              <a:t>One more paragraph!</a:t>
            </a:r>
          </a:p>
        </p:txBody>
      </p:sp>
      <p:sp>
        <p:nvSpPr>
          <p:cNvPr id="75779" name="Rectangle 3"/>
          <p:cNvSpPr>
            <a:spLocks noGrp="1" noChangeArrowheads="1"/>
          </p:cNvSpPr>
          <p:nvPr>
            <p:ph type="body" sz="half" idx="1"/>
          </p:nvPr>
        </p:nvSpPr>
        <p:spPr>
          <a:xfrm>
            <a:off x="685800" y="1981200"/>
            <a:ext cx="4800600" cy="4114800"/>
          </a:xfrm>
        </p:spPr>
        <p:txBody>
          <a:bodyPr/>
          <a:lstStyle/>
          <a:p>
            <a:pPr eaLnBrk="1" hangingPunct="1">
              <a:lnSpc>
                <a:spcPct val="90000"/>
              </a:lnSpc>
              <a:buFontTx/>
              <a:buNone/>
            </a:pPr>
            <a:r>
              <a:rPr lang="en-US" sz="2400" smtClean="0"/>
              <a:t>        </a:t>
            </a:r>
            <a:r>
              <a:rPr lang="en-US" sz="2400" smtClean="0">
                <a:solidFill>
                  <a:srgbClr val="FFFFFF"/>
                </a:solidFill>
                <a:latin typeface="Lucida Bright" pitchFamily="18" charset="0"/>
                <a:cs typeface="Times New Roman" charset="0"/>
              </a:rPr>
              <a:t>By Monday night, the town of Chicago was burning. </a:t>
            </a:r>
            <a:r>
              <a:rPr lang="en-US" sz="2400" i="1" smtClean="0">
                <a:solidFill>
                  <a:srgbClr val="99FFCC"/>
                </a:solidFill>
                <a:latin typeface="Lucida Bright" pitchFamily="18" charset="0"/>
                <a:cs typeface="Times New Roman" charset="0"/>
              </a:rPr>
              <a:t>People described it as terrible, but amazing</a:t>
            </a:r>
            <a:r>
              <a:rPr lang="en-US" sz="2400" smtClean="0">
                <a:solidFill>
                  <a:srgbClr val="FFFFFF"/>
                </a:solidFill>
                <a:latin typeface="Lucida Bright" pitchFamily="18" charset="0"/>
                <a:cs typeface="Times New Roman" charset="0"/>
              </a:rPr>
              <a:t>. The flames were brighter than anything people had ever seen. The harsh winds swept the fire across the city with terrible speed. For many who watched, it was a sight to remember for the rest of their lives.</a:t>
            </a:r>
            <a:endParaRPr lang="en-US" sz="2400" smtClean="0">
              <a:solidFill>
                <a:srgbClr val="FFFFFF"/>
              </a:solidFill>
              <a:cs typeface="Times New Roman" charset="0"/>
            </a:endParaRPr>
          </a:p>
          <a:p>
            <a:pPr eaLnBrk="1" hangingPunct="1">
              <a:lnSpc>
                <a:spcPct val="90000"/>
              </a:lnSpc>
              <a:buFontTx/>
              <a:buNone/>
            </a:pPr>
            <a:endParaRPr lang="en-US" sz="2400" smtClean="0">
              <a:solidFill>
                <a:srgbClr val="FFFFFF"/>
              </a:solidFill>
            </a:endParaRPr>
          </a:p>
        </p:txBody>
      </p:sp>
      <p:sp>
        <p:nvSpPr>
          <p:cNvPr id="75780" name="Rectangle 4"/>
          <p:cNvSpPr>
            <a:spLocks noGrp="1" noChangeArrowheads="1"/>
          </p:cNvSpPr>
          <p:nvPr>
            <p:ph type="body" sz="half" idx="2"/>
          </p:nvPr>
        </p:nvSpPr>
        <p:spPr>
          <a:xfrm>
            <a:off x="5715000" y="1981200"/>
            <a:ext cx="2743200" cy="4114800"/>
          </a:xfrm>
        </p:spPr>
        <p:txBody>
          <a:bodyPr/>
          <a:lstStyle/>
          <a:p>
            <a:pPr eaLnBrk="1" hangingPunct="1">
              <a:buFontTx/>
              <a:buNone/>
            </a:pPr>
            <a:endParaRPr lang="en-US" sz="2200" smtClean="0">
              <a:solidFill>
                <a:srgbClr val="FFFF99"/>
              </a:solidFill>
            </a:endParaRPr>
          </a:p>
          <a:p>
            <a:pPr eaLnBrk="1" hangingPunct="1"/>
            <a:r>
              <a:rPr lang="en-US" sz="2200" smtClean="0">
                <a:solidFill>
                  <a:srgbClr val="FFFF99"/>
                </a:solidFill>
              </a:rPr>
              <a:t>Main idea</a:t>
            </a:r>
          </a:p>
          <a:p>
            <a:pPr eaLnBrk="1" hangingPunct="1"/>
            <a:endParaRPr lang="en-US" sz="2200" smtClean="0">
              <a:solidFill>
                <a:srgbClr val="FFFF99"/>
              </a:solidFill>
            </a:endParaRPr>
          </a:p>
          <a:p>
            <a:pPr eaLnBrk="1" hangingPunct="1"/>
            <a:r>
              <a:rPr lang="en-US" smtClean="0">
                <a:solidFill>
                  <a:srgbClr val="99FFCC"/>
                </a:solidFill>
              </a:rPr>
              <a:t>Notice the main idea</a:t>
            </a:r>
          </a:p>
        </p:txBody>
      </p:sp>
    </p:spTree>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solidFill>
                  <a:srgbClr val="99FFCC"/>
                </a:solidFill>
              </a:rPr>
              <a:t>One more paragraph!</a:t>
            </a:r>
          </a:p>
        </p:txBody>
      </p:sp>
      <p:sp>
        <p:nvSpPr>
          <p:cNvPr id="76803" name="Rectangle 3"/>
          <p:cNvSpPr>
            <a:spLocks noGrp="1" noChangeArrowheads="1"/>
          </p:cNvSpPr>
          <p:nvPr>
            <p:ph type="body" sz="half" idx="1"/>
          </p:nvPr>
        </p:nvSpPr>
        <p:spPr>
          <a:xfrm>
            <a:off x="685800" y="1981200"/>
            <a:ext cx="4800600" cy="4114800"/>
          </a:xfrm>
        </p:spPr>
        <p:txBody>
          <a:bodyPr/>
          <a:lstStyle/>
          <a:p>
            <a:pPr eaLnBrk="1" hangingPunct="1">
              <a:lnSpc>
                <a:spcPct val="90000"/>
              </a:lnSpc>
              <a:buFontTx/>
              <a:buNone/>
            </a:pPr>
            <a:r>
              <a:rPr lang="en-US" sz="2400" smtClean="0"/>
              <a:t>        </a:t>
            </a:r>
            <a:r>
              <a:rPr lang="en-US" sz="2400" smtClean="0">
                <a:solidFill>
                  <a:srgbClr val="FFFFFF"/>
                </a:solidFill>
                <a:latin typeface="Lucida Bright" pitchFamily="18" charset="0"/>
                <a:cs typeface="Times New Roman" charset="0"/>
              </a:rPr>
              <a:t>By Monday night, the town of Chicago was burning. </a:t>
            </a:r>
            <a:r>
              <a:rPr lang="en-US" sz="2400" i="1" smtClean="0">
                <a:solidFill>
                  <a:srgbClr val="99FFCC"/>
                </a:solidFill>
                <a:latin typeface="Lucida Bright" pitchFamily="18" charset="0"/>
                <a:cs typeface="Times New Roman" charset="0"/>
              </a:rPr>
              <a:t>People described it as terrible, but amazing</a:t>
            </a:r>
            <a:r>
              <a:rPr lang="en-US" sz="2400" smtClean="0">
                <a:solidFill>
                  <a:srgbClr val="FFFFFF"/>
                </a:solidFill>
                <a:latin typeface="Lucida Bright" pitchFamily="18" charset="0"/>
                <a:cs typeface="Times New Roman" charset="0"/>
              </a:rPr>
              <a:t>. The flames were brighter than anything people had ever seen. The harsh winds swept the fire across the city with terrible speed. For many who watched, it was a sight to remember for the rest of their lives.</a:t>
            </a:r>
            <a:endParaRPr lang="en-US" sz="2400" smtClean="0">
              <a:solidFill>
                <a:srgbClr val="FFFFFF"/>
              </a:solidFill>
              <a:cs typeface="Times New Roman" charset="0"/>
            </a:endParaRPr>
          </a:p>
          <a:p>
            <a:pPr eaLnBrk="1" hangingPunct="1">
              <a:lnSpc>
                <a:spcPct val="90000"/>
              </a:lnSpc>
              <a:buFontTx/>
              <a:buNone/>
            </a:pPr>
            <a:endParaRPr lang="en-US" sz="2400" smtClean="0">
              <a:solidFill>
                <a:srgbClr val="FFFFFF"/>
              </a:solidFill>
            </a:endParaRPr>
          </a:p>
        </p:txBody>
      </p:sp>
      <p:sp>
        <p:nvSpPr>
          <p:cNvPr id="76804" name="Rectangle 4"/>
          <p:cNvSpPr>
            <a:spLocks noGrp="1" noChangeArrowheads="1"/>
          </p:cNvSpPr>
          <p:nvPr>
            <p:ph type="body" sz="half" idx="2"/>
          </p:nvPr>
        </p:nvSpPr>
        <p:spPr>
          <a:xfrm>
            <a:off x="5715000" y="1981200"/>
            <a:ext cx="2743200" cy="4114800"/>
          </a:xfrm>
        </p:spPr>
        <p:txBody>
          <a:bodyPr/>
          <a:lstStyle/>
          <a:p>
            <a:pPr eaLnBrk="1" hangingPunct="1">
              <a:buFontTx/>
              <a:buNone/>
            </a:pPr>
            <a:endParaRPr lang="en-US" sz="2200" smtClean="0">
              <a:solidFill>
                <a:srgbClr val="FFFF99"/>
              </a:solidFill>
            </a:endParaRPr>
          </a:p>
          <a:p>
            <a:pPr eaLnBrk="1" hangingPunct="1"/>
            <a:r>
              <a:rPr lang="en-US" sz="2200" smtClean="0">
                <a:solidFill>
                  <a:srgbClr val="FFFF99"/>
                </a:solidFill>
              </a:rPr>
              <a:t>Main idea</a:t>
            </a:r>
          </a:p>
          <a:p>
            <a:pPr eaLnBrk="1" hangingPunct="1"/>
            <a:endParaRPr lang="en-US" sz="2200" smtClean="0">
              <a:solidFill>
                <a:srgbClr val="FFFF99"/>
              </a:solidFill>
            </a:endParaRPr>
          </a:p>
          <a:p>
            <a:pPr eaLnBrk="1" hangingPunct="1"/>
            <a:r>
              <a:rPr lang="en-US" smtClean="0">
                <a:solidFill>
                  <a:srgbClr val="99FFCC"/>
                </a:solidFill>
              </a:rPr>
              <a:t>Notice the main idea</a:t>
            </a:r>
          </a:p>
          <a:p>
            <a:pPr eaLnBrk="1" hangingPunct="1"/>
            <a:r>
              <a:rPr lang="en-US" smtClean="0">
                <a:solidFill>
                  <a:srgbClr val="FFFF99"/>
                </a:solidFill>
              </a:rPr>
              <a:t>The rest of the sentences explain the main idea</a:t>
            </a:r>
          </a:p>
        </p:txBody>
      </p:sp>
    </p:spTree>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solidFill>
                  <a:schemeClr val="accent1"/>
                </a:solidFill>
              </a:rPr>
              <a:t>What have you learned about text structures?</a:t>
            </a:r>
          </a:p>
        </p:txBody>
      </p:sp>
      <p:sp>
        <p:nvSpPr>
          <p:cNvPr id="77827" name="Rectangle 3"/>
          <p:cNvSpPr>
            <a:spLocks noGrp="1" noChangeArrowheads="1"/>
          </p:cNvSpPr>
          <p:nvPr>
            <p:ph type="body" idx="1"/>
          </p:nvPr>
        </p:nvSpPr>
        <p:spPr>
          <a:xfrm>
            <a:off x="685800" y="3048000"/>
            <a:ext cx="7772400" cy="1905000"/>
          </a:xfrm>
        </p:spPr>
        <p:txBody>
          <a:bodyPr/>
          <a:lstStyle/>
          <a:p>
            <a:pPr eaLnBrk="1" hangingPunct="1"/>
            <a:r>
              <a:rPr lang="en-US" smtClean="0">
                <a:solidFill>
                  <a:srgbClr val="FFFFFF"/>
                </a:solidFill>
              </a:rPr>
              <a:t>Share your ideas with a partner</a:t>
            </a:r>
          </a:p>
          <a:p>
            <a:pPr eaLnBrk="1" hangingPunct="1"/>
            <a:r>
              <a:rPr lang="en-US" smtClean="0">
                <a:solidFill>
                  <a:srgbClr val="FFFFFF"/>
                </a:solidFill>
              </a:rPr>
              <a:t>Be sure to explain how you can find the text structure of a paragraph</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62000" y="2514600"/>
            <a:ext cx="7772400" cy="1143000"/>
          </a:xfrm>
        </p:spPr>
        <p:txBody>
          <a:bodyPr/>
          <a:lstStyle/>
          <a:p>
            <a:pPr eaLnBrk="1" hangingPunct="1"/>
            <a:r>
              <a:rPr lang="en-US" smtClean="0">
                <a:solidFill>
                  <a:srgbClr val="FFFF00"/>
                </a:solidFill>
              </a:rPr>
              <a:t>by Emily Kissner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Chronological order</a:t>
            </a:r>
          </a:p>
        </p:txBody>
      </p:sp>
      <p:sp>
        <p:nvSpPr>
          <p:cNvPr id="9219" name="Rectangle 3"/>
          <p:cNvSpPr>
            <a:spLocks noGrp="1" noChangeArrowheads="1"/>
          </p:cNvSpPr>
          <p:nvPr>
            <p:ph type="body" idx="1"/>
          </p:nvPr>
        </p:nvSpPr>
        <p:spPr/>
        <p:txBody>
          <a:bodyPr/>
          <a:lstStyle/>
          <a:p>
            <a:pPr eaLnBrk="1" hangingPunct="1"/>
            <a:r>
              <a:rPr lang="en-US" smtClean="0">
                <a:solidFill>
                  <a:srgbClr val="FFFF00"/>
                </a:solidFill>
              </a:rPr>
              <a:t>You will often see chronological order in directions:</a:t>
            </a:r>
          </a:p>
          <a:p>
            <a:pPr eaLnBrk="1" hangingPunct="1">
              <a:buFontTx/>
              <a:buNone/>
            </a:pPr>
            <a:r>
              <a:rPr lang="en-US" smtClean="0">
                <a:solidFill>
                  <a:srgbClr val="FFFFFF"/>
                </a:solidFill>
              </a:rPr>
              <a:t>     Have you ever made macaroni and cheese? It’s simple! </a:t>
            </a:r>
            <a:r>
              <a:rPr lang="en-US" smtClean="0">
                <a:solidFill>
                  <a:srgbClr val="FFFF00"/>
                </a:solidFill>
              </a:rPr>
              <a:t>First</a:t>
            </a:r>
            <a:r>
              <a:rPr lang="en-US" smtClean="0">
                <a:solidFill>
                  <a:srgbClr val="FFFFFF"/>
                </a:solidFill>
              </a:rPr>
              <a:t>, boil some water and make some macaroni. </a:t>
            </a:r>
            <a:r>
              <a:rPr lang="en-US" smtClean="0">
                <a:solidFill>
                  <a:srgbClr val="FFFF00"/>
                </a:solidFill>
              </a:rPr>
              <a:t>Then</a:t>
            </a:r>
            <a:r>
              <a:rPr lang="en-US" smtClean="0">
                <a:solidFill>
                  <a:srgbClr val="FFFFFF"/>
                </a:solidFill>
              </a:rPr>
              <a:t>, make your cheese sauce. </a:t>
            </a:r>
            <a:r>
              <a:rPr lang="en-US" smtClean="0">
                <a:solidFill>
                  <a:srgbClr val="FFFF00"/>
                </a:solidFill>
              </a:rPr>
              <a:t>After</a:t>
            </a:r>
            <a:r>
              <a:rPr lang="en-US" smtClean="0">
                <a:solidFill>
                  <a:srgbClr val="FFFFFF"/>
                </a:solidFill>
              </a:rPr>
              <a:t> the cheese sauce is ready, mix it with the macaroni. Bake the entire thing in the oven. </a:t>
            </a:r>
            <a:r>
              <a:rPr lang="en-US" smtClean="0">
                <a:solidFill>
                  <a:srgbClr val="FFFF00"/>
                </a:solidFill>
              </a:rPr>
              <a:t>Finally</a:t>
            </a:r>
            <a:r>
              <a:rPr lang="en-US" smtClean="0">
                <a:solidFill>
                  <a:srgbClr val="FFFFFF"/>
                </a:solidFill>
              </a:rPr>
              <a:t>, it’s time to eat!</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rgbClr val="FFFF99"/>
                </a:solidFill>
                <a:latin typeface="Century Schoolbook" pitchFamily="18" charset="0"/>
              </a:rPr>
              <a:t>Which paragraph is in chronological order?</a:t>
            </a:r>
          </a:p>
        </p:txBody>
      </p:sp>
      <p:sp>
        <p:nvSpPr>
          <p:cNvPr id="21507" name="Rectangle 3"/>
          <p:cNvSpPr>
            <a:spLocks noGrp="1" noChangeArrowheads="1"/>
          </p:cNvSpPr>
          <p:nvPr>
            <p:ph type="body" sz="half" idx="1"/>
          </p:nvPr>
        </p:nvSpPr>
        <p:spPr>
          <a:xfrm>
            <a:off x="457200" y="1981200"/>
            <a:ext cx="4038600" cy="4114800"/>
          </a:xfrm>
        </p:spPr>
        <p:txBody>
          <a:bodyPr/>
          <a:lstStyle/>
          <a:p>
            <a:pPr eaLnBrk="1" hangingPunct="1">
              <a:buFontTx/>
              <a:buNone/>
            </a:pPr>
            <a:r>
              <a:rPr lang="en-US" sz="2400" smtClean="0"/>
              <a:t>        </a:t>
            </a:r>
            <a:r>
              <a:rPr lang="en-US" sz="2400" smtClean="0">
                <a:solidFill>
                  <a:srgbClr val="99FFCC"/>
                </a:solidFill>
              </a:rPr>
              <a:t>Pennsylvania has many historic sites. You can visit Revolutionary war sites, like Valley Forge. You can also visit important locations from the Civil War, like Gettysburg. Finally, you can also see the site of the first oil well in Titusville. Pennsylvania has many neat places to visit!</a:t>
            </a:r>
          </a:p>
          <a:p>
            <a:pPr eaLnBrk="1" hangingPunct="1">
              <a:buFontTx/>
              <a:buNone/>
            </a:pPr>
            <a:endParaRPr lang="en-US" sz="2400" smtClean="0">
              <a:solidFill>
                <a:srgbClr val="99FFCC"/>
              </a:solidFill>
            </a:endParaRPr>
          </a:p>
        </p:txBody>
      </p:sp>
      <p:sp>
        <p:nvSpPr>
          <p:cNvPr id="21508" name="Rectangle 4"/>
          <p:cNvSpPr>
            <a:spLocks noGrp="1" noChangeArrowheads="1"/>
          </p:cNvSpPr>
          <p:nvPr>
            <p:ph type="body" sz="half" idx="2"/>
          </p:nvPr>
        </p:nvSpPr>
        <p:spPr>
          <a:xfrm>
            <a:off x="4648200" y="1981200"/>
            <a:ext cx="4191000" cy="4114800"/>
          </a:xfrm>
        </p:spPr>
        <p:txBody>
          <a:bodyPr/>
          <a:lstStyle/>
          <a:p>
            <a:pPr eaLnBrk="1" hangingPunct="1">
              <a:lnSpc>
                <a:spcPct val="90000"/>
              </a:lnSpc>
              <a:buFontTx/>
              <a:buNone/>
            </a:pPr>
            <a:r>
              <a:rPr lang="en-US" sz="2400" smtClean="0"/>
              <a:t>        </a:t>
            </a:r>
            <a:r>
              <a:rPr lang="en-US" sz="2400" smtClean="0">
                <a:solidFill>
                  <a:srgbClr val="FFFFFF"/>
                </a:solidFill>
                <a:latin typeface="Maiandra GD" pitchFamily="34" charset="0"/>
              </a:rPr>
              <a:t>Through the ages, Pennsylvania has seen many interesting events. The state was founded in 1681 by William Penn. Later, Pennsylvania was the site of important Revolutionary War battles. After that, Pennsylvania was home to new factories during the Industrial Revolution. Today, Pennsylvania continues to make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8"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5185</Words>
  <Application>Microsoft Office PowerPoint</Application>
  <PresentationFormat>On-screen Show (4:3)</PresentationFormat>
  <Paragraphs>369</Paragraphs>
  <Slides>76</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Times New Roman</vt:lpstr>
      <vt:lpstr>Arial</vt:lpstr>
      <vt:lpstr>Century Schoolbook</vt:lpstr>
      <vt:lpstr>Maiandra GD</vt:lpstr>
      <vt:lpstr>Lucida Bright</vt:lpstr>
      <vt:lpstr>Comic Sans MS</vt:lpstr>
      <vt:lpstr>Default Design</vt:lpstr>
      <vt:lpstr>Understanding Text Structures</vt:lpstr>
      <vt:lpstr>What is a text structure?</vt:lpstr>
      <vt:lpstr>What is a text structure?</vt:lpstr>
      <vt:lpstr>What is a text structure?</vt:lpstr>
      <vt:lpstr>Chronological order</vt:lpstr>
      <vt:lpstr>Chronological order</vt:lpstr>
      <vt:lpstr>Chronological order</vt:lpstr>
      <vt:lpstr>Chronological order</vt:lpstr>
      <vt:lpstr>Which paragraph is in chronological order?</vt:lpstr>
      <vt:lpstr>Which paragraph is in chronological order?</vt:lpstr>
      <vt:lpstr>Which paragraph is in chronological order?</vt:lpstr>
      <vt:lpstr>Think about it!</vt:lpstr>
      <vt:lpstr>Another text structure</vt:lpstr>
      <vt:lpstr>Another text structure</vt:lpstr>
      <vt:lpstr>Another text structure</vt:lpstr>
      <vt:lpstr>Compare and contrast clue words</vt:lpstr>
      <vt:lpstr>Can you find the clue words?</vt:lpstr>
      <vt:lpstr>Here they are!</vt:lpstr>
      <vt:lpstr>Compare and contrast graphic organizer</vt:lpstr>
      <vt:lpstr>Review</vt:lpstr>
      <vt:lpstr>Another text structure</vt:lpstr>
      <vt:lpstr>Cause and effect clue words</vt:lpstr>
      <vt:lpstr>Can you find the clue words?</vt:lpstr>
      <vt:lpstr>Can you find the clue words?</vt:lpstr>
      <vt:lpstr>More with cause and effect</vt:lpstr>
      <vt:lpstr>More with cause and effect</vt:lpstr>
      <vt:lpstr>More with cause and effect</vt:lpstr>
      <vt:lpstr>Review</vt:lpstr>
      <vt:lpstr>Another kind of text structure</vt:lpstr>
      <vt:lpstr>An example of problem and solution </vt:lpstr>
      <vt:lpstr>An example of problem and solution</vt:lpstr>
      <vt:lpstr>An example of problem and solution</vt:lpstr>
      <vt:lpstr>An example of problem and solution</vt:lpstr>
      <vt:lpstr>Of course, problem and solution is not always so simple</vt:lpstr>
      <vt:lpstr>Of course, problem and solution is not always so simple</vt:lpstr>
      <vt:lpstr>A more difficult problem and solution paragraph</vt:lpstr>
      <vt:lpstr>A more difficult problem and solution paragraph</vt:lpstr>
      <vt:lpstr>A more difficult problem and solution paragraph</vt:lpstr>
      <vt:lpstr>Text structures we’ve learned so far</vt:lpstr>
      <vt:lpstr>Match the clue words!</vt:lpstr>
      <vt:lpstr>Match the clue words!</vt:lpstr>
      <vt:lpstr>Match the clue words!</vt:lpstr>
      <vt:lpstr>Are there any other text structures?</vt:lpstr>
      <vt:lpstr>Main idea paragraphs</vt:lpstr>
      <vt:lpstr>Main idea paragraphs</vt:lpstr>
      <vt:lpstr>Main idea paragraphs</vt:lpstr>
      <vt:lpstr>Main idea paragraphs</vt:lpstr>
      <vt:lpstr>Main idea paragraphs</vt:lpstr>
      <vt:lpstr>Now it’s your turn!</vt:lpstr>
      <vt:lpstr>What’s the text structure?</vt:lpstr>
      <vt:lpstr>What’s the text structure?</vt:lpstr>
      <vt:lpstr>What’s the text structure?</vt:lpstr>
      <vt:lpstr>What’s the text structure?</vt:lpstr>
      <vt:lpstr>What’s the text structure?</vt:lpstr>
      <vt:lpstr>What’s the text structure?</vt:lpstr>
      <vt:lpstr>Try another!</vt:lpstr>
      <vt:lpstr>Try another!</vt:lpstr>
      <vt:lpstr>Try another!</vt:lpstr>
      <vt:lpstr>Try another!</vt:lpstr>
      <vt:lpstr>What text structure is here?</vt:lpstr>
      <vt:lpstr>What text structure is here?</vt:lpstr>
      <vt:lpstr>What text structure is here?</vt:lpstr>
      <vt:lpstr>What text structure is here?</vt:lpstr>
      <vt:lpstr>What text structure is here?</vt:lpstr>
      <vt:lpstr>Can you find the text structure?</vt:lpstr>
      <vt:lpstr>Can you find the text structure?</vt:lpstr>
      <vt:lpstr>Can you find the text structure?</vt:lpstr>
      <vt:lpstr>Can you find the text structure?</vt:lpstr>
      <vt:lpstr>Can you find the text structure?</vt:lpstr>
      <vt:lpstr>One more paragraph!</vt:lpstr>
      <vt:lpstr>One more paragraph!</vt:lpstr>
      <vt:lpstr>One more paragraph!</vt:lpstr>
      <vt:lpstr>One more paragraph!</vt:lpstr>
      <vt:lpstr>One more paragraph!</vt:lpstr>
      <vt:lpstr>What have you learned about text structures?</vt:lpstr>
      <vt:lpstr>by Emily Kissner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Text Structures</dc:title>
  <dc:creator>Emily Kissner</dc:creator>
  <cp:lastModifiedBy>sbrandt</cp:lastModifiedBy>
  <cp:revision>98</cp:revision>
  <dcterms:created xsi:type="dcterms:W3CDTF">2008-11-10T01:25:58Z</dcterms:created>
  <dcterms:modified xsi:type="dcterms:W3CDTF">2013-10-01T20:54:14Z</dcterms:modified>
</cp:coreProperties>
</file>